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5" r:id="rId2"/>
  </p:sldMasterIdLst>
  <p:notesMasterIdLst>
    <p:notesMasterId r:id="rId32"/>
  </p:notesMasterIdLst>
  <p:handoutMasterIdLst>
    <p:handoutMasterId r:id="rId33"/>
  </p:handoutMasterIdLst>
  <p:sldIdLst>
    <p:sldId id="331" r:id="rId3"/>
    <p:sldId id="332" r:id="rId4"/>
    <p:sldId id="344" r:id="rId5"/>
    <p:sldId id="334" r:id="rId6"/>
    <p:sldId id="367" r:id="rId7"/>
    <p:sldId id="351" r:id="rId8"/>
    <p:sldId id="365" r:id="rId9"/>
    <p:sldId id="354" r:id="rId10"/>
    <p:sldId id="356" r:id="rId11"/>
    <p:sldId id="335" r:id="rId12"/>
    <p:sldId id="336" r:id="rId13"/>
    <p:sldId id="337" r:id="rId14"/>
    <p:sldId id="338" r:id="rId15"/>
    <p:sldId id="357" r:id="rId16"/>
    <p:sldId id="347" r:id="rId17"/>
    <p:sldId id="369" r:id="rId18"/>
    <p:sldId id="359" r:id="rId19"/>
    <p:sldId id="360" r:id="rId20"/>
    <p:sldId id="361" r:id="rId21"/>
    <p:sldId id="362" r:id="rId22"/>
    <p:sldId id="363" r:id="rId23"/>
    <p:sldId id="366" r:id="rId24"/>
    <p:sldId id="350" r:id="rId25"/>
    <p:sldId id="345" r:id="rId26"/>
    <p:sldId id="346" r:id="rId27"/>
    <p:sldId id="368" r:id="rId28"/>
    <p:sldId id="341" r:id="rId29"/>
    <p:sldId id="340" r:id="rId30"/>
    <p:sldId id="352" r:id="rId31"/>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Montserrat" panose="00000500000000000000" pitchFamily="2" charset="0"/>
      <p:regular r:id="rId38"/>
      <p:bold r:id="rId39"/>
      <p:italic r:id="rId40"/>
      <p:boldItalic r:id="rId41"/>
    </p:embeddedFont>
    <p:embeddedFont>
      <p:font typeface="Montserrat Black" panose="00000A00000000000000" pitchFamily="2" charset="0"/>
      <p:bold r:id="rId42"/>
      <p:boldItalic r:id="rId43"/>
    </p:embeddedFont>
    <p:embeddedFont>
      <p:font typeface="Montserrat Light" panose="00000400000000000000" pitchFamily="2" charset="0"/>
      <p:regular r:id="rId44"/>
      <p:italic r:id="rId45"/>
    </p:embeddedFont>
    <p:embeddedFont>
      <p:font typeface="Montserrat Medium" panose="00000600000000000000" pitchFamily="2" charset="0"/>
      <p:regular r:id="rId46"/>
      <p:italic r:id="rId47"/>
    </p:embeddedFont>
    <p:embeddedFont>
      <p:font typeface="Raleway" panose="020B0604020202020204" charset="0"/>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219" userDrawn="1">
          <p15:clr>
            <a:srgbClr val="A4A3A4"/>
          </p15:clr>
        </p15:guide>
        <p15:guide id="3" pos="1549" userDrawn="1">
          <p15:clr>
            <a:srgbClr val="A4A3A4"/>
          </p15:clr>
        </p15:guide>
        <p15:guide id="4" orient="horz" pos="527" userDrawn="1">
          <p15:clr>
            <a:srgbClr val="A4A3A4"/>
          </p15:clr>
        </p15:guide>
        <p15:guide id="6" orient="horz" pos="3748" userDrawn="1">
          <p15:clr>
            <a:srgbClr val="A4A3A4"/>
          </p15:clr>
        </p15:guide>
        <p15:guide id="11" pos="6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ABE2"/>
    <a:srgbClr val="04385C"/>
    <a:srgbClr val="589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65" autoAdjust="0"/>
    <p:restoredTop sz="86515"/>
  </p:normalViewPr>
  <p:slideViewPr>
    <p:cSldViewPr snapToGrid="0" showGuides="1">
      <p:cViewPr varScale="1">
        <p:scale>
          <a:sx n="58" d="100"/>
          <a:sy n="58" d="100"/>
        </p:scale>
        <p:origin x="1182" y="72"/>
      </p:cViewPr>
      <p:guideLst>
        <p:guide pos="7219"/>
        <p:guide pos="1549"/>
        <p:guide orient="horz" pos="527"/>
        <p:guide orient="horz" pos="3748"/>
        <p:guide pos="688"/>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190" d="100"/>
          <a:sy n="190" d="100"/>
        </p:scale>
        <p:origin x="5776"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s>
</file>

<file path=ppt/charts/_rels/chart1.xml.rels><?xml version="1.0" encoding="UTF-8" standalone="yes"?>
<Relationships xmlns="http://schemas.openxmlformats.org/package/2006/relationships"><Relationship Id="rId1" Type="http://schemas.openxmlformats.org/officeDocument/2006/relationships/oleObject" Target="Vihi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Vihi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barChart>
        <c:barDir val="col"/>
        <c:grouping val="clustered"/>
        <c:varyColors val="0"/>
        <c:ser>
          <c:idx val="0"/>
          <c:order val="0"/>
          <c:tx>
            <c:strRef>
              <c:f>Leht3!$D$4</c:f>
              <c:strCache>
                <c:ptCount val="1"/>
                <c:pt idx="0">
                  <c:v>Students</c:v>
                </c:pt>
              </c:strCache>
            </c:strRef>
          </c:tx>
          <c:invertIfNegative val="0"/>
          <c:dLbls>
            <c:spPr>
              <a:noFill/>
              <a:ln>
                <a:noFill/>
              </a:ln>
              <a:effectLst/>
            </c:spPr>
            <c:txPr>
              <a:bodyPr/>
              <a:lstStyle/>
              <a:p>
                <a:pPr>
                  <a:defRPr>
                    <a:latin typeface="+mj-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Leht3!$C$5:$C$11</c:f>
              <c:strCache>
                <c:ptCount val="7"/>
                <c:pt idx="0">
                  <c:v>2010/2011</c:v>
                </c:pt>
                <c:pt idx="1">
                  <c:v>2011/2012</c:v>
                </c:pt>
                <c:pt idx="2">
                  <c:v>2012/2013</c:v>
                </c:pt>
                <c:pt idx="3">
                  <c:v>2013/2014</c:v>
                </c:pt>
                <c:pt idx="4">
                  <c:v>2014/2015</c:v>
                </c:pt>
                <c:pt idx="5">
                  <c:v>2015/2016</c:v>
                </c:pt>
                <c:pt idx="6">
                  <c:v>2016/2017</c:v>
                </c:pt>
              </c:strCache>
            </c:strRef>
          </c:cat>
          <c:val>
            <c:numRef>
              <c:f>Leht3!$D$5:$D$11</c:f>
              <c:numCache>
                <c:formatCode>General</c:formatCode>
                <c:ptCount val="7"/>
                <c:pt idx="0">
                  <c:v>41</c:v>
                </c:pt>
                <c:pt idx="1">
                  <c:v>46</c:v>
                </c:pt>
                <c:pt idx="2">
                  <c:v>43</c:v>
                </c:pt>
                <c:pt idx="3">
                  <c:v>70</c:v>
                </c:pt>
                <c:pt idx="4">
                  <c:v>54</c:v>
                </c:pt>
                <c:pt idx="5">
                  <c:v>134</c:v>
                </c:pt>
                <c:pt idx="6">
                  <c:v>116</c:v>
                </c:pt>
              </c:numCache>
            </c:numRef>
          </c:val>
          <c:extLst>
            <c:ext xmlns:c16="http://schemas.microsoft.com/office/drawing/2014/chart" uri="{C3380CC4-5D6E-409C-BE32-E72D297353CC}">
              <c16:uniqueId val="{00000000-C6E8-4E2D-B38C-CB74BA4FCD94}"/>
            </c:ext>
          </c:extLst>
        </c:ser>
        <c:ser>
          <c:idx val="1"/>
          <c:order val="1"/>
          <c:tx>
            <c:strRef>
              <c:f>Leht3!$E$4</c:f>
              <c:strCache>
                <c:ptCount val="1"/>
                <c:pt idx="0">
                  <c:v>Staff</c:v>
                </c:pt>
              </c:strCache>
            </c:strRef>
          </c:tx>
          <c:invertIfNegative val="0"/>
          <c:dLbls>
            <c:spPr>
              <a:noFill/>
              <a:ln>
                <a:noFill/>
              </a:ln>
              <a:effectLst/>
            </c:spPr>
            <c:txPr>
              <a:bodyPr/>
              <a:lstStyle/>
              <a:p>
                <a:pPr>
                  <a:defRPr>
                    <a:latin typeface="+mj-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Leht3!$C$5:$C$11</c:f>
              <c:strCache>
                <c:ptCount val="7"/>
                <c:pt idx="0">
                  <c:v>2010/2011</c:v>
                </c:pt>
                <c:pt idx="1">
                  <c:v>2011/2012</c:v>
                </c:pt>
                <c:pt idx="2">
                  <c:v>2012/2013</c:v>
                </c:pt>
                <c:pt idx="3">
                  <c:v>2013/2014</c:v>
                </c:pt>
                <c:pt idx="4">
                  <c:v>2014/2015</c:v>
                </c:pt>
                <c:pt idx="5">
                  <c:v>2015/2016</c:v>
                </c:pt>
                <c:pt idx="6">
                  <c:v>2016/2017</c:v>
                </c:pt>
              </c:strCache>
            </c:strRef>
          </c:cat>
          <c:val>
            <c:numRef>
              <c:f>Leht3!$E$5:$E$11</c:f>
              <c:numCache>
                <c:formatCode>General</c:formatCode>
                <c:ptCount val="7"/>
                <c:pt idx="0">
                  <c:v>34</c:v>
                </c:pt>
                <c:pt idx="1">
                  <c:v>23</c:v>
                </c:pt>
                <c:pt idx="2">
                  <c:v>16</c:v>
                </c:pt>
                <c:pt idx="3">
                  <c:v>51</c:v>
                </c:pt>
                <c:pt idx="4">
                  <c:v>38</c:v>
                </c:pt>
                <c:pt idx="5">
                  <c:v>84</c:v>
                </c:pt>
                <c:pt idx="6">
                  <c:v>92</c:v>
                </c:pt>
              </c:numCache>
            </c:numRef>
          </c:val>
          <c:extLst>
            <c:ext xmlns:c16="http://schemas.microsoft.com/office/drawing/2014/chart" uri="{C3380CC4-5D6E-409C-BE32-E72D297353CC}">
              <c16:uniqueId val="{00000001-C6E8-4E2D-B38C-CB74BA4FCD94}"/>
            </c:ext>
          </c:extLst>
        </c:ser>
        <c:dLbls>
          <c:dLblPos val="outEnd"/>
          <c:showLegendKey val="0"/>
          <c:showVal val="1"/>
          <c:showCatName val="0"/>
          <c:showSerName val="0"/>
          <c:showPercent val="0"/>
          <c:showBubbleSize val="0"/>
        </c:dLbls>
        <c:gapWidth val="150"/>
        <c:axId val="89678976"/>
        <c:axId val="89680896"/>
      </c:barChart>
      <c:catAx>
        <c:axId val="89678976"/>
        <c:scaling>
          <c:orientation val="minMax"/>
        </c:scaling>
        <c:delete val="0"/>
        <c:axPos val="b"/>
        <c:title>
          <c:tx>
            <c:rich>
              <a:bodyPr/>
              <a:lstStyle/>
              <a:p>
                <a:pPr>
                  <a:defRPr/>
                </a:pPr>
                <a:r>
                  <a:rPr lang="et-EE"/>
                  <a:t>Academic years</a:t>
                </a:r>
              </a:p>
            </c:rich>
          </c:tx>
          <c:overlay val="0"/>
        </c:title>
        <c:numFmt formatCode="General" sourceLinked="0"/>
        <c:majorTickMark val="out"/>
        <c:minorTickMark val="none"/>
        <c:tickLblPos val="nextTo"/>
        <c:crossAx val="89680896"/>
        <c:crosses val="autoZero"/>
        <c:auto val="1"/>
        <c:lblAlgn val="ctr"/>
        <c:lblOffset val="100"/>
        <c:noMultiLvlLbl val="0"/>
      </c:catAx>
      <c:valAx>
        <c:axId val="89680896"/>
        <c:scaling>
          <c:orientation val="minMax"/>
          <c:max val="140"/>
        </c:scaling>
        <c:delete val="0"/>
        <c:axPos val="l"/>
        <c:majorGridlines/>
        <c:title>
          <c:tx>
            <c:rich>
              <a:bodyPr rot="-5400000" vert="horz"/>
              <a:lstStyle/>
              <a:p>
                <a:pPr>
                  <a:defRPr/>
                </a:pPr>
                <a:r>
                  <a:rPr lang="et-EE"/>
                  <a:t>Number of people</a:t>
                </a:r>
              </a:p>
            </c:rich>
          </c:tx>
          <c:overlay val="0"/>
        </c:title>
        <c:numFmt formatCode="General" sourceLinked="1"/>
        <c:majorTickMark val="out"/>
        <c:minorTickMark val="none"/>
        <c:tickLblPos val="nextTo"/>
        <c:crossAx val="89678976"/>
        <c:crosses val="autoZero"/>
        <c:crossBetween val="between"/>
      </c:valAx>
    </c:plotArea>
    <c:legend>
      <c:legendPos val="r"/>
      <c:legendEntry>
        <c:idx val="0"/>
        <c:txPr>
          <a:bodyPr/>
          <a:lstStyle/>
          <a:p>
            <a:pPr>
              <a:defRPr>
                <a:latin typeface="+mj-lt"/>
              </a:defRPr>
            </a:pPr>
            <a:endParaRPr lang="en-US"/>
          </a:p>
        </c:txPr>
      </c:legendEntry>
      <c:legendEntry>
        <c:idx val="1"/>
        <c:txPr>
          <a:bodyPr/>
          <a:lstStyle/>
          <a:p>
            <a:pPr>
              <a:defRPr>
                <a:latin typeface="+mj-lt"/>
              </a:defRPr>
            </a:pPr>
            <a:endParaRPr lang="en-US"/>
          </a:p>
        </c:txPr>
      </c:legendEntry>
      <c:overlay val="0"/>
      <c:txPr>
        <a:bodyPr/>
        <a:lstStyle/>
        <a:p>
          <a:pPr>
            <a:defRPr>
              <a:latin typeface="+mj-lt"/>
            </a:defRPr>
          </a:pPr>
          <a:endParaRPr lang="en-US"/>
        </a:p>
      </c:txPr>
    </c:legend>
    <c:plotVisOnly val="1"/>
    <c:dispBlanksAs val="gap"/>
    <c:showDLblsOverMax val="0"/>
  </c:chart>
  <c:txPr>
    <a:bodyPr/>
    <a:lstStyle/>
    <a:p>
      <a:pPr>
        <a:defRPr>
          <a:latin typeface="Montserrat" panose="00000500000000000000" pitchFamily="2" charset="-7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barChart>
        <c:barDir val="col"/>
        <c:grouping val="clustered"/>
        <c:varyColors val="0"/>
        <c:ser>
          <c:idx val="0"/>
          <c:order val="0"/>
          <c:tx>
            <c:strRef>
              <c:f>Leht4!$E$12</c:f>
              <c:strCache>
                <c:ptCount val="1"/>
                <c:pt idx="0">
                  <c:v>Students</c:v>
                </c:pt>
              </c:strCache>
            </c:strRef>
          </c:tx>
          <c:invertIfNegative val="0"/>
          <c:dLbls>
            <c:spPr>
              <a:noFill/>
              <a:ln>
                <a:noFill/>
              </a:ln>
              <a:effectLst/>
            </c:spPr>
            <c:txPr>
              <a:bodyPr/>
              <a:lstStyle/>
              <a:p>
                <a:pPr>
                  <a:defRPr>
                    <a:latin typeface="+mj-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Leht4!$D$13:$D$19</c:f>
              <c:strCache>
                <c:ptCount val="7"/>
                <c:pt idx="0">
                  <c:v>2010/2011</c:v>
                </c:pt>
                <c:pt idx="1">
                  <c:v>2011/2012</c:v>
                </c:pt>
                <c:pt idx="2">
                  <c:v>2012/2013</c:v>
                </c:pt>
                <c:pt idx="3">
                  <c:v>2013/2014</c:v>
                </c:pt>
                <c:pt idx="4">
                  <c:v>2014/2015</c:v>
                </c:pt>
                <c:pt idx="5">
                  <c:v>2015/2016</c:v>
                </c:pt>
                <c:pt idx="6">
                  <c:v>2016/2017</c:v>
                </c:pt>
              </c:strCache>
            </c:strRef>
          </c:cat>
          <c:val>
            <c:numRef>
              <c:f>Leht4!$E$13:$E$19</c:f>
              <c:numCache>
                <c:formatCode>General</c:formatCode>
                <c:ptCount val="7"/>
                <c:pt idx="0">
                  <c:v>36</c:v>
                </c:pt>
                <c:pt idx="1">
                  <c:v>40</c:v>
                </c:pt>
                <c:pt idx="2">
                  <c:v>57</c:v>
                </c:pt>
                <c:pt idx="3">
                  <c:v>96</c:v>
                </c:pt>
                <c:pt idx="4">
                  <c:v>98</c:v>
                </c:pt>
                <c:pt idx="5">
                  <c:v>98</c:v>
                </c:pt>
                <c:pt idx="6">
                  <c:v>94</c:v>
                </c:pt>
              </c:numCache>
            </c:numRef>
          </c:val>
          <c:extLst>
            <c:ext xmlns:c16="http://schemas.microsoft.com/office/drawing/2014/chart" uri="{C3380CC4-5D6E-409C-BE32-E72D297353CC}">
              <c16:uniqueId val="{00000000-A39B-437A-8CAC-98C65F987476}"/>
            </c:ext>
          </c:extLst>
        </c:ser>
        <c:ser>
          <c:idx val="1"/>
          <c:order val="1"/>
          <c:tx>
            <c:strRef>
              <c:f>Leht4!$F$12</c:f>
              <c:strCache>
                <c:ptCount val="1"/>
                <c:pt idx="0">
                  <c:v>Staff</c:v>
                </c:pt>
              </c:strCache>
            </c:strRef>
          </c:tx>
          <c:invertIfNegative val="0"/>
          <c:dLbls>
            <c:spPr>
              <a:noFill/>
              <a:ln>
                <a:noFill/>
              </a:ln>
              <a:effectLst/>
            </c:spPr>
            <c:txPr>
              <a:bodyPr/>
              <a:lstStyle/>
              <a:p>
                <a:pPr>
                  <a:defRPr>
                    <a:latin typeface="+mj-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Leht4!$D$13:$D$19</c:f>
              <c:strCache>
                <c:ptCount val="7"/>
                <c:pt idx="0">
                  <c:v>2010/2011</c:v>
                </c:pt>
                <c:pt idx="1">
                  <c:v>2011/2012</c:v>
                </c:pt>
                <c:pt idx="2">
                  <c:v>2012/2013</c:v>
                </c:pt>
                <c:pt idx="3">
                  <c:v>2013/2014</c:v>
                </c:pt>
                <c:pt idx="4">
                  <c:v>2014/2015</c:v>
                </c:pt>
                <c:pt idx="5">
                  <c:v>2015/2016</c:v>
                </c:pt>
                <c:pt idx="6">
                  <c:v>2016/2017</c:v>
                </c:pt>
              </c:strCache>
            </c:strRef>
          </c:cat>
          <c:val>
            <c:numRef>
              <c:f>Leht4!$F$13:$F$19</c:f>
              <c:numCache>
                <c:formatCode>General</c:formatCode>
                <c:ptCount val="7"/>
                <c:pt idx="0">
                  <c:v>25</c:v>
                </c:pt>
                <c:pt idx="1">
                  <c:v>62</c:v>
                </c:pt>
                <c:pt idx="2">
                  <c:v>44</c:v>
                </c:pt>
                <c:pt idx="3">
                  <c:v>45</c:v>
                </c:pt>
                <c:pt idx="4">
                  <c:v>89</c:v>
                </c:pt>
                <c:pt idx="5">
                  <c:v>63</c:v>
                </c:pt>
                <c:pt idx="6">
                  <c:v>129</c:v>
                </c:pt>
              </c:numCache>
            </c:numRef>
          </c:val>
          <c:extLst>
            <c:ext xmlns:c16="http://schemas.microsoft.com/office/drawing/2014/chart" uri="{C3380CC4-5D6E-409C-BE32-E72D297353CC}">
              <c16:uniqueId val="{00000001-A39B-437A-8CAC-98C65F987476}"/>
            </c:ext>
          </c:extLst>
        </c:ser>
        <c:dLbls>
          <c:dLblPos val="outEnd"/>
          <c:showLegendKey val="0"/>
          <c:showVal val="1"/>
          <c:showCatName val="0"/>
          <c:showSerName val="0"/>
          <c:showPercent val="0"/>
          <c:showBubbleSize val="0"/>
        </c:dLbls>
        <c:gapWidth val="150"/>
        <c:axId val="89705472"/>
        <c:axId val="89621632"/>
      </c:barChart>
      <c:catAx>
        <c:axId val="89705472"/>
        <c:scaling>
          <c:orientation val="minMax"/>
        </c:scaling>
        <c:delete val="0"/>
        <c:axPos val="b"/>
        <c:title>
          <c:tx>
            <c:rich>
              <a:bodyPr/>
              <a:lstStyle/>
              <a:p>
                <a:pPr>
                  <a:defRPr/>
                </a:pPr>
                <a:r>
                  <a:rPr lang="et-EE"/>
                  <a:t>Academic years</a:t>
                </a:r>
              </a:p>
            </c:rich>
          </c:tx>
          <c:overlay val="0"/>
        </c:title>
        <c:numFmt formatCode="General" sourceLinked="0"/>
        <c:majorTickMark val="out"/>
        <c:minorTickMark val="none"/>
        <c:tickLblPos val="nextTo"/>
        <c:crossAx val="89621632"/>
        <c:crosses val="autoZero"/>
        <c:auto val="1"/>
        <c:lblAlgn val="ctr"/>
        <c:lblOffset val="100"/>
        <c:noMultiLvlLbl val="0"/>
      </c:catAx>
      <c:valAx>
        <c:axId val="89621632"/>
        <c:scaling>
          <c:orientation val="minMax"/>
        </c:scaling>
        <c:delete val="0"/>
        <c:axPos val="l"/>
        <c:majorGridlines/>
        <c:title>
          <c:tx>
            <c:rich>
              <a:bodyPr rot="-5400000" vert="horz"/>
              <a:lstStyle/>
              <a:p>
                <a:pPr>
                  <a:defRPr/>
                </a:pPr>
                <a:r>
                  <a:rPr lang="et-EE"/>
                  <a:t>Number of people</a:t>
                </a:r>
              </a:p>
            </c:rich>
          </c:tx>
          <c:overlay val="0"/>
        </c:title>
        <c:numFmt formatCode="General" sourceLinked="1"/>
        <c:majorTickMark val="out"/>
        <c:minorTickMark val="none"/>
        <c:tickLblPos val="nextTo"/>
        <c:crossAx val="89705472"/>
        <c:crosses val="autoZero"/>
        <c:crossBetween val="between"/>
      </c:valAx>
    </c:plotArea>
    <c:legend>
      <c:legendPos val="r"/>
      <c:overlay val="0"/>
      <c:txPr>
        <a:bodyPr/>
        <a:lstStyle/>
        <a:p>
          <a:pPr>
            <a:defRPr>
              <a:latin typeface="+mj-lt"/>
            </a:defRPr>
          </a:pPr>
          <a:endParaRPr lang="en-US"/>
        </a:p>
      </c:txPr>
    </c:legend>
    <c:plotVisOnly val="1"/>
    <c:dispBlanksAs val="gap"/>
    <c:showDLblsOverMax val="0"/>
  </c:chart>
  <c:txPr>
    <a:bodyPr/>
    <a:lstStyle/>
    <a:p>
      <a:pPr>
        <a:defRPr>
          <a:latin typeface="Montserrat" panose="00000500000000000000" pitchFamily="2" charset="-7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E4502FC-9336-E444-A25A-BA2A39E2AE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a:extLst>
              <a:ext uri="{FF2B5EF4-FFF2-40B4-BE49-F238E27FC236}">
                <a16:creationId xmlns:a16="http://schemas.microsoft.com/office/drawing/2014/main" id="{4CA3B133-D135-6C40-81B3-2B30DCA393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A2E872-9E54-0942-A5E5-B04B3F8D204E}" type="datetimeFigureOut">
              <a:t>10/1/2019</a:t>
            </a:fld>
            <a:endParaRPr lang="et-EE"/>
          </a:p>
        </p:txBody>
      </p:sp>
      <p:sp>
        <p:nvSpPr>
          <p:cNvPr id="4" name="Footer Placeholder 3">
            <a:extLst>
              <a:ext uri="{FF2B5EF4-FFF2-40B4-BE49-F238E27FC236}">
                <a16:creationId xmlns:a16="http://schemas.microsoft.com/office/drawing/2014/main" id="{73D79A82-F363-E64B-B546-F8E2E99244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5" name="Slide Number Placeholder 4">
            <a:extLst>
              <a:ext uri="{FF2B5EF4-FFF2-40B4-BE49-F238E27FC236}">
                <a16:creationId xmlns:a16="http://schemas.microsoft.com/office/drawing/2014/main" id="{8FF2E30E-3287-E245-9D77-7BFF459440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E05481-73FF-364A-9201-2B281CDD9872}" type="slidenum">
              <a:t>‹#›</a:t>
            </a:fld>
            <a:endParaRPr lang="et-EE"/>
          </a:p>
        </p:txBody>
      </p:sp>
    </p:spTree>
    <p:extLst>
      <p:ext uri="{BB962C8B-B14F-4D97-AF65-F5344CB8AC3E}">
        <p14:creationId xmlns:p14="http://schemas.microsoft.com/office/powerpoint/2010/main" val="2103698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3E8F6D-D9BE-4D78-9D52-43D326FCC88E}" type="datetimeFigureOut">
              <a:rPr lang="en-US" smtClean="0"/>
              <a:t>10/1/2019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9D546B-2E12-4C7B-84A7-470EB32C38AA}" type="slidenum">
              <a:rPr lang="en-US" smtClean="0"/>
              <a:t>‹#›</a:t>
            </a:fld>
            <a:endParaRPr lang="en-US"/>
          </a:p>
        </p:txBody>
      </p:sp>
    </p:spTree>
    <p:extLst>
      <p:ext uri="{BB962C8B-B14F-4D97-AF65-F5344CB8AC3E}">
        <p14:creationId xmlns:p14="http://schemas.microsoft.com/office/powerpoint/2010/main" val="991453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D546B-2E12-4C7B-84A7-470EB32C38AA}" type="slidenum">
              <a:rPr lang="en-US" smtClean="0"/>
              <a:t>1</a:t>
            </a:fld>
            <a:endParaRPr lang="en-US"/>
          </a:p>
        </p:txBody>
      </p:sp>
    </p:spTree>
    <p:extLst>
      <p:ext uri="{BB962C8B-B14F-4D97-AF65-F5344CB8AC3E}">
        <p14:creationId xmlns:p14="http://schemas.microsoft.com/office/powerpoint/2010/main" val="3471428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1C09D-E580-5849-ACB5-1F8F0B8C00D2}" type="slidenum">
              <a:rPr lang="en-US" smtClean="0"/>
              <a:t>2</a:t>
            </a:fld>
            <a:endParaRPr lang="en-US"/>
          </a:p>
        </p:txBody>
      </p:sp>
    </p:spTree>
    <p:extLst>
      <p:ext uri="{BB962C8B-B14F-4D97-AF65-F5344CB8AC3E}">
        <p14:creationId xmlns:p14="http://schemas.microsoft.com/office/powerpoint/2010/main" val="3006079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9D546B-2E12-4C7B-84A7-470EB32C38AA}" type="slidenum">
              <a:rPr lang="en-US" smtClean="0"/>
              <a:t>3</a:t>
            </a:fld>
            <a:endParaRPr lang="en-US"/>
          </a:p>
        </p:txBody>
      </p:sp>
    </p:spTree>
    <p:extLst>
      <p:ext uri="{BB962C8B-B14F-4D97-AF65-F5344CB8AC3E}">
        <p14:creationId xmlns:p14="http://schemas.microsoft.com/office/powerpoint/2010/main" val="755009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4A9D546B-2E12-4C7B-84A7-470EB32C38AA}" type="slidenum">
              <a:rPr lang="en-US" smtClean="0"/>
              <a:t>29</a:t>
            </a:fld>
            <a:endParaRPr lang="en-US"/>
          </a:p>
        </p:txBody>
      </p:sp>
    </p:spTree>
    <p:extLst>
      <p:ext uri="{BB962C8B-B14F-4D97-AF65-F5344CB8AC3E}">
        <p14:creationId xmlns:p14="http://schemas.microsoft.com/office/powerpoint/2010/main" val="2751747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1283CFB-D225-4276-B2EC-13F4152E781D}" type="datetime1">
              <a:rPr lang="en-US" smtClean="0"/>
              <a:t>10/1/2019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2724060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75C0C59-119F-4628-AAD6-FA1CD1C18A99}" type="datetime1">
              <a:rPr lang="en-US" smtClean="0"/>
              <a:t>10/1/2019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F4ACB41-94E5-4629-9639-BBC7D22E3BC4}" type="slidenum">
              <a:rPr lang="en-US" smtClean="0"/>
              <a:t>‹#›</a:t>
            </a:fld>
            <a:endParaRPr lang="en-US" dirty="0"/>
          </a:p>
        </p:txBody>
      </p:sp>
    </p:spTree>
    <p:extLst>
      <p:ext uri="{BB962C8B-B14F-4D97-AF65-F5344CB8AC3E}">
        <p14:creationId xmlns:p14="http://schemas.microsoft.com/office/powerpoint/2010/main" val="2231687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A27A3CE-98B9-4658-89F4-75C621C33769}" type="datetime1">
              <a:rPr lang="en-US" smtClean="0"/>
              <a:t>10/1/2019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F4ACB41-94E5-4629-9639-BBC7D22E3BC4}" type="slidenum">
              <a:rPr lang="en-US" smtClean="0"/>
              <a:t>‹#›</a:t>
            </a:fld>
            <a:endParaRPr lang="en-US"/>
          </a:p>
        </p:txBody>
      </p:sp>
    </p:spTree>
    <p:extLst>
      <p:ext uri="{BB962C8B-B14F-4D97-AF65-F5344CB8AC3E}">
        <p14:creationId xmlns:p14="http://schemas.microsoft.com/office/powerpoint/2010/main" val="2096446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26" name="Picture Placeholder 25"/>
          <p:cNvSpPr>
            <a:spLocks noGrp="1"/>
          </p:cNvSpPr>
          <p:nvPr>
            <p:ph type="pic" sz="quarter" idx="10"/>
          </p:nvPr>
        </p:nvSpPr>
        <p:spPr>
          <a:xfrm>
            <a:off x="3855308" y="2146"/>
            <a:ext cx="4479925" cy="6858000"/>
          </a:xfrm>
          <a:solidFill>
            <a:schemeClr val="accent2"/>
          </a:solidFill>
        </p:spPr>
        <p:txBody>
          <a:bodyPr anchor="ctr"/>
          <a:lstStyle>
            <a:lvl1pPr marL="0" indent="0" algn="ctr">
              <a:buNone/>
              <a:defRPr>
                <a:solidFill>
                  <a:schemeClr val="bg1"/>
                </a:solidFill>
              </a:defRPr>
            </a:lvl1pPr>
          </a:lstStyle>
          <a:p>
            <a:endParaRPr lang="en-US"/>
          </a:p>
        </p:txBody>
      </p:sp>
      <p:sp>
        <p:nvSpPr>
          <p:cNvPr id="8" name="Date Placeholder 7"/>
          <p:cNvSpPr>
            <a:spLocks noGrp="1"/>
          </p:cNvSpPr>
          <p:nvPr>
            <p:ph type="dt" sz="half" idx="11"/>
          </p:nvPr>
        </p:nvSpPr>
        <p:spPr>
          <a:xfrm>
            <a:off x="838200" y="6356350"/>
            <a:ext cx="2743200" cy="365125"/>
          </a:xfrm>
          <a:prstGeom prst="rect">
            <a:avLst/>
          </a:prstGeom>
        </p:spPr>
        <p:txBody>
          <a:bodyPr/>
          <a:lstStyle/>
          <a:p>
            <a:fld id="{B2B1C74A-CDC9-44CB-B801-0DC29812D9AB}" type="datetime1">
              <a:rPr lang="en-US" smtClean="0"/>
              <a:t>10/1/2019</a:t>
            </a:fld>
            <a:endParaRPr lang="en-US"/>
          </a:p>
        </p:txBody>
      </p:sp>
      <p:sp>
        <p:nvSpPr>
          <p:cNvPr id="9" name="Footer Placeholder 8"/>
          <p:cNvSpPr>
            <a:spLocks noGrp="1"/>
          </p:cNvSpPr>
          <p:nvPr>
            <p:ph type="ftr" sz="quarter" idx="12"/>
          </p:nvPr>
        </p:nvSpPr>
        <p:spPr>
          <a:xfrm>
            <a:off x="4038600" y="6356350"/>
            <a:ext cx="4114800" cy="365125"/>
          </a:xfrm>
          <a:prstGeom prst="rect">
            <a:avLst/>
          </a:prstGeom>
        </p:spPr>
        <p:txBody>
          <a:bodyPr/>
          <a:lstStyle/>
          <a:p>
            <a:endParaRPr lang="en-US"/>
          </a:p>
        </p:txBody>
      </p:sp>
      <p:sp>
        <p:nvSpPr>
          <p:cNvPr id="10" name="Slide Number Placeholder 9"/>
          <p:cNvSpPr>
            <a:spLocks noGrp="1"/>
          </p:cNvSpPr>
          <p:nvPr>
            <p:ph type="sldNum" sz="quarter" idx="13"/>
          </p:nvPr>
        </p:nvSpPr>
        <p:spPr/>
        <p:txBody>
          <a:bodyPr/>
          <a:lstStyle/>
          <a:p>
            <a:fld id="{EF4ACB41-94E5-4629-9639-BBC7D22E3BC4}" type="slidenum">
              <a:rPr lang="en-US" smtClean="0"/>
              <a:pPr/>
              <a:t>‹#›</a:t>
            </a:fld>
            <a:endParaRPr lang="en-US" dirty="0"/>
          </a:p>
        </p:txBody>
      </p:sp>
    </p:spTree>
    <p:extLst>
      <p:ext uri="{BB962C8B-B14F-4D97-AF65-F5344CB8AC3E}">
        <p14:creationId xmlns:p14="http://schemas.microsoft.com/office/powerpoint/2010/main" val="2282473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21CC8-3302-3D4F-959C-369D536A1C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t-EE"/>
          </a:p>
        </p:txBody>
      </p:sp>
      <p:sp>
        <p:nvSpPr>
          <p:cNvPr id="3" name="Subtitle 2">
            <a:extLst>
              <a:ext uri="{FF2B5EF4-FFF2-40B4-BE49-F238E27FC236}">
                <a16:creationId xmlns:a16="http://schemas.microsoft.com/office/drawing/2014/main" id="{770B19A0-C88B-0243-9D1C-0F9B011FDE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
        <p:nvSpPr>
          <p:cNvPr id="4" name="Date Placeholder 3">
            <a:extLst>
              <a:ext uri="{FF2B5EF4-FFF2-40B4-BE49-F238E27FC236}">
                <a16:creationId xmlns:a16="http://schemas.microsoft.com/office/drawing/2014/main" id="{1BC1153B-AE8B-4D41-BA85-9AEDA2EF20B8}"/>
              </a:ext>
            </a:extLst>
          </p:cNvPr>
          <p:cNvSpPr>
            <a:spLocks noGrp="1"/>
          </p:cNvSpPr>
          <p:nvPr>
            <p:ph type="dt" sz="half" idx="10"/>
          </p:nvPr>
        </p:nvSpPr>
        <p:spPr/>
        <p:txBody>
          <a:bodyPr/>
          <a:lstStyle/>
          <a:p>
            <a:fld id="{C2D24CCA-8F64-E042-AD73-61B1C69C608E}" type="datetimeFigureOut">
              <a:rPr lang="et-EE" smtClean="0"/>
              <a:t>01.10.2019</a:t>
            </a:fld>
            <a:endParaRPr lang="et-EE"/>
          </a:p>
        </p:txBody>
      </p:sp>
      <p:sp>
        <p:nvSpPr>
          <p:cNvPr id="5" name="Footer Placeholder 4">
            <a:extLst>
              <a:ext uri="{FF2B5EF4-FFF2-40B4-BE49-F238E27FC236}">
                <a16:creationId xmlns:a16="http://schemas.microsoft.com/office/drawing/2014/main" id="{AAA21138-FB34-0947-AC88-4E73C398B2D0}"/>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34C78857-2402-E847-AF4C-BFCE44A19D60}"/>
              </a:ext>
            </a:extLst>
          </p:cNvPr>
          <p:cNvSpPr>
            <a:spLocks noGrp="1"/>
          </p:cNvSpPr>
          <p:nvPr>
            <p:ph type="sldNum" sz="quarter" idx="12"/>
          </p:nvPr>
        </p:nvSpPr>
        <p:spPr/>
        <p:txBody>
          <a:bodyPr/>
          <a:lstStyle/>
          <a:p>
            <a:fld id="{6AB4EAE5-D47C-4A4D-A214-CB2AEC982241}" type="slidenum">
              <a:rPr lang="et-EE" smtClean="0"/>
              <a:t>‹#›</a:t>
            </a:fld>
            <a:endParaRPr lang="et-EE"/>
          </a:p>
        </p:txBody>
      </p:sp>
    </p:spTree>
    <p:extLst>
      <p:ext uri="{BB962C8B-B14F-4D97-AF65-F5344CB8AC3E}">
        <p14:creationId xmlns:p14="http://schemas.microsoft.com/office/powerpoint/2010/main" val="3018062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6443D-091C-E64F-974C-012A277E18A2}"/>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a16="http://schemas.microsoft.com/office/drawing/2014/main" id="{572B7025-AA81-4C4B-B2AE-3CD9A580FD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A098FD92-9228-1B4D-8056-DBE3035EEB21}"/>
              </a:ext>
            </a:extLst>
          </p:cNvPr>
          <p:cNvSpPr>
            <a:spLocks noGrp="1"/>
          </p:cNvSpPr>
          <p:nvPr>
            <p:ph type="dt" sz="half" idx="10"/>
          </p:nvPr>
        </p:nvSpPr>
        <p:spPr/>
        <p:txBody>
          <a:bodyPr/>
          <a:lstStyle/>
          <a:p>
            <a:fld id="{C2D24CCA-8F64-E042-AD73-61B1C69C608E}" type="datetimeFigureOut">
              <a:rPr lang="et-EE" smtClean="0"/>
              <a:t>01.10.2019</a:t>
            </a:fld>
            <a:endParaRPr lang="et-EE"/>
          </a:p>
        </p:txBody>
      </p:sp>
      <p:sp>
        <p:nvSpPr>
          <p:cNvPr id="5" name="Footer Placeholder 4">
            <a:extLst>
              <a:ext uri="{FF2B5EF4-FFF2-40B4-BE49-F238E27FC236}">
                <a16:creationId xmlns:a16="http://schemas.microsoft.com/office/drawing/2014/main" id="{91B8B7CB-DCF4-F345-AC96-91ED90D8D29C}"/>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B4137C10-9C4A-874F-B140-A462546BE0C7}"/>
              </a:ext>
            </a:extLst>
          </p:cNvPr>
          <p:cNvSpPr>
            <a:spLocks noGrp="1"/>
          </p:cNvSpPr>
          <p:nvPr>
            <p:ph type="sldNum" sz="quarter" idx="12"/>
          </p:nvPr>
        </p:nvSpPr>
        <p:spPr/>
        <p:txBody>
          <a:bodyPr/>
          <a:lstStyle/>
          <a:p>
            <a:fld id="{6AB4EAE5-D47C-4A4D-A214-CB2AEC982241}" type="slidenum">
              <a:rPr lang="et-EE" smtClean="0"/>
              <a:t>‹#›</a:t>
            </a:fld>
            <a:endParaRPr lang="et-EE"/>
          </a:p>
        </p:txBody>
      </p:sp>
    </p:spTree>
    <p:extLst>
      <p:ext uri="{BB962C8B-B14F-4D97-AF65-F5344CB8AC3E}">
        <p14:creationId xmlns:p14="http://schemas.microsoft.com/office/powerpoint/2010/main" val="4033294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9FCDA-7938-724C-9164-A785301F6F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t-EE"/>
          </a:p>
        </p:txBody>
      </p:sp>
      <p:sp>
        <p:nvSpPr>
          <p:cNvPr id="3" name="Text Placeholder 2">
            <a:extLst>
              <a:ext uri="{FF2B5EF4-FFF2-40B4-BE49-F238E27FC236}">
                <a16:creationId xmlns:a16="http://schemas.microsoft.com/office/drawing/2014/main" id="{3DB3A48D-8E34-5C47-A27B-D9115998AB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EAB441E-C8B4-8049-86D1-0AC222B3A2E9}"/>
              </a:ext>
            </a:extLst>
          </p:cNvPr>
          <p:cNvSpPr>
            <a:spLocks noGrp="1"/>
          </p:cNvSpPr>
          <p:nvPr>
            <p:ph type="dt" sz="half" idx="10"/>
          </p:nvPr>
        </p:nvSpPr>
        <p:spPr/>
        <p:txBody>
          <a:bodyPr/>
          <a:lstStyle/>
          <a:p>
            <a:fld id="{C2D24CCA-8F64-E042-AD73-61B1C69C608E}" type="datetimeFigureOut">
              <a:rPr lang="et-EE" smtClean="0"/>
              <a:t>01.10.2019</a:t>
            </a:fld>
            <a:endParaRPr lang="et-EE"/>
          </a:p>
        </p:txBody>
      </p:sp>
      <p:sp>
        <p:nvSpPr>
          <p:cNvPr id="5" name="Footer Placeholder 4">
            <a:extLst>
              <a:ext uri="{FF2B5EF4-FFF2-40B4-BE49-F238E27FC236}">
                <a16:creationId xmlns:a16="http://schemas.microsoft.com/office/drawing/2014/main" id="{001EB86E-7251-504B-B46C-968F98A7FEBF}"/>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713B75DD-5636-B047-8FF0-B855FDF87123}"/>
              </a:ext>
            </a:extLst>
          </p:cNvPr>
          <p:cNvSpPr>
            <a:spLocks noGrp="1"/>
          </p:cNvSpPr>
          <p:nvPr>
            <p:ph type="sldNum" sz="quarter" idx="12"/>
          </p:nvPr>
        </p:nvSpPr>
        <p:spPr/>
        <p:txBody>
          <a:bodyPr/>
          <a:lstStyle/>
          <a:p>
            <a:fld id="{6AB4EAE5-D47C-4A4D-A214-CB2AEC982241}" type="slidenum">
              <a:rPr lang="et-EE" smtClean="0"/>
              <a:t>‹#›</a:t>
            </a:fld>
            <a:endParaRPr lang="et-EE"/>
          </a:p>
        </p:txBody>
      </p:sp>
    </p:spTree>
    <p:extLst>
      <p:ext uri="{BB962C8B-B14F-4D97-AF65-F5344CB8AC3E}">
        <p14:creationId xmlns:p14="http://schemas.microsoft.com/office/powerpoint/2010/main" val="692288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6023F-C447-D94B-B326-05CED688BDF6}"/>
              </a:ext>
            </a:extLst>
          </p:cNvPr>
          <p:cNvSpPr>
            <a:spLocks noGrp="1"/>
          </p:cNvSpPr>
          <p:nvPr>
            <p:ph type="title"/>
          </p:nvPr>
        </p:nvSpPr>
        <p:spPr/>
        <p:txBody>
          <a:bodyPr/>
          <a:lstStyle/>
          <a:p>
            <a:r>
              <a:rPr lang="en-US"/>
              <a:t>Click to edit Master title style</a:t>
            </a:r>
            <a:endParaRPr lang="et-EE"/>
          </a:p>
        </p:txBody>
      </p:sp>
      <p:sp>
        <p:nvSpPr>
          <p:cNvPr id="3" name="Content Placeholder 2">
            <a:extLst>
              <a:ext uri="{FF2B5EF4-FFF2-40B4-BE49-F238E27FC236}">
                <a16:creationId xmlns:a16="http://schemas.microsoft.com/office/drawing/2014/main" id="{86EB78AD-EBAA-7A47-AC96-8DA60FE65C5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a:extLst>
              <a:ext uri="{FF2B5EF4-FFF2-40B4-BE49-F238E27FC236}">
                <a16:creationId xmlns:a16="http://schemas.microsoft.com/office/drawing/2014/main" id="{6095AE13-6887-9B44-9DB6-96E95F7B378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4">
            <a:extLst>
              <a:ext uri="{FF2B5EF4-FFF2-40B4-BE49-F238E27FC236}">
                <a16:creationId xmlns:a16="http://schemas.microsoft.com/office/drawing/2014/main" id="{F52E90C6-5AEA-C84D-968E-E6AEFA312C55}"/>
              </a:ext>
            </a:extLst>
          </p:cNvPr>
          <p:cNvSpPr>
            <a:spLocks noGrp="1"/>
          </p:cNvSpPr>
          <p:nvPr>
            <p:ph type="dt" sz="half" idx="10"/>
          </p:nvPr>
        </p:nvSpPr>
        <p:spPr/>
        <p:txBody>
          <a:bodyPr/>
          <a:lstStyle/>
          <a:p>
            <a:fld id="{C2D24CCA-8F64-E042-AD73-61B1C69C608E}" type="datetimeFigureOut">
              <a:rPr lang="et-EE" smtClean="0"/>
              <a:t>01.10.2019</a:t>
            </a:fld>
            <a:endParaRPr lang="et-EE"/>
          </a:p>
        </p:txBody>
      </p:sp>
      <p:sp>
        <p:nvSpPr>
          <p:cNvPr id="6" name="Footer Placeholder 5">
            <a:extLst>
              <a:ext uri="{FF2B5EF4-FFF2-40B4-BE49-F238E27FC236}">
                <a16:creationId xmlns:a16="http://schemas.microsoft.com/office/drawing/2014/main" id="{4F30E66A-A29F-164A-BFED-D3209B11CF71}"/>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CAEBB152-2150-354C-9EBA-3D4AC05DE920}"/>
              </a:ext>
            </a:extLst>
          </p:cNvPr>
          <p:cNvSpPr>
            <a:spLocks noGrp="1"/>
          </p:cNvSpPr>
          <p:nvPr>
            <p:ph type="sldNum" sz="quarter" idx="12"/>
          </p:nvPr>
        </p:nvSpPr>
        <p:spPr/>
        <p:txBody>
          <a:bodyPr/>
          <a:lstStyle/>
          <a:p>
            <a:fld id="{6AB4EAE5-D47C-4A4D-A214-CB2AEC982241}" type="slidenum">
              <a:rPr lang="et-EE" smtClean="0"/>
              <a:t>‹#›</a:t>
            </a:fld>
            <a:endParaRPr lang="et-EE"/>
          </a:p>
        </p:txBody>
      </p:sp>
    </p:spTree>
    <p:extLst>
      <p:ext uri="{BB962C8B-B14F-4D97-AF65-F5344CB8AC3E}">
        <p14:creationId xmlns:p14="http://schemas.microsoft.com/office/powerpoint/2010/main" val="90028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0637-256A-BD49-A520-504085BD9E31}"/>
              </a:ext>
            </a:extLst>
          </p:cNvPr>
          <p:cNvSpPr>
            <a:spLocks noGrp="1"/>
          </p:cNvSpPr>
          <p:nvPr>
            <p:ph type="title"/>
          </p:nvPr>
        </p:nvSpPr>
        <p:spPr>
          <a:xfrm>
            <a:off x="839788" y="365125"/>
            <a:ext cx="10515600" cy="1325563"/>
          </a:xfrm>
        </p:spPr>
        <p:txBody>
          <a:bodyPr/>
          <a:lstStyle/>
          <a:p>
            <a:r>
              <a:rPr lang="en-US"/>
              <a:t>Click to edit Master title style</a:t>
            </a:r>
            <a:endParaRPr lang="et-EE"/>
          </a:p>
        </p:txBody>
      </p:sp>
      <p:sp>
        <p:nvSpPr>
          <p:cNvPr id="3" name="Text Placeholder 2">
            <a:extLst>
              <a:ext uri="{FF2B5EF4-FFF2-40B4-BE49-F238E27FC236}">
                <a16:creationId xmlns:a16="http://schemas.microsoft.com/office/drawing/2014/main" id="{8FC0E668-C257-A24E-877F-2E8D6059DD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AD3426-70B9-7942-B475-684BD990AAC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a:extLst>
              <a:ext uri="{FF2B5EF4-FFF2-40B4-BE49-F238E27FC236}">
                <a16:creationId xmlns:a16="http://schemas.microsoft.com/office/drawing/2014/main" id="{42687710-D101-834B-B760-23DC916309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B2E0D11-A4F0-A94C-B90D-2FDEA4ED9D9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6">
            <a:extLst>
              <a:ext uri="{FF2B5EF4-FFF2-40B4-BE49-F238E27FC236}">
                <a16:creationId xmlns:a16="http://schemas.microsoft.com/office/drawing/2014/main" id="{0CE93CC2-492C-684B-B443-A618C7EC28BD}"/>
              </a:ext>
            </a:extLst>
          </p:cNvPr>
          <p:cNvSpPr>
            <a:spLocks noGrp="1"/>
          </p:cNvSpPr>
          <p:nvPr>
            <p:ph type="dt" sz="half" idx="10"/>
          </p:nvPr>
        </p:nvSpPr>
        <p:spPr/>
        <p:txBody>
          <a:bodyPr/>
          <a:lstStyle/>
          <a:p>
            <a:fld id="{C2D24CCA-8F64-E042-AD73-61B1C69C608E}" type="datetimeFigureOut">
              <a:rPr lang="et-EE" smtClean="0"/>
              <a:t>01.10.2019</a:t>
            </a:fld>
            <a:endParaRPr lang="et-EE"/>
          </a:p>
        </p:txBody>
      </p:sp>
      <p:sp>
        <p:nvSpPr>
          <p:cNvPr id="8" name="Footer Placeholder 7">
            <a:extLst>
              <a:ext uri="{FF2B5EF4-FFF2-40B4-BE49-F238E27FC236}">
                <a16:creationId xmlns:a16="http://schemas.microsoft.com/office/drawing/2014/main" id="{A60F0EA6-906F-F344-A19E-B3A72FBDD822}"/>
              </a:ext>
            </a:extLst>
          </p:cNvPr>
          <p:cNvSpPr>
            <a:spLocks noGrp="1"/>
          </p:cNvSpPr>
          <p:nvPr>
            <p:ph type="ftr" sz="quarter" idx="11"/>
          </p:nvPr>
        </p:nvSpPr>
        <p:spPr/>
        <p:txBody>
          <a:bodyPr/>
          <a:lstStyle/>
          <a:p>
            <a:endParaRPr lang="et-EE"/>
          </a:p>
        </p:txBody>
      </p:sp>
      <p:sp>
        <p:nvSpPr>
          <p:cNvPr id="9" name="Slide Number Placeholder 8">
            <a:extLst>
              <a:ext uri="{FF2B5EF4-FFF2-40B4-BE49-F238E27FC236}">
                <a16:creationId xmlns:a16="http://schemas.microsoft.com/office/drawing/2014/main" id="{C58DF0EF-58BC-794C-B82E-7EF7910113D4}"/>
              </a:ext>
            </a:extLst>
          </p:cNvPr>
          <p:cNvSpPr>
            <a:spLocks noGrp="1"/>
          </p:cNvSpPr>
          <p:nvPr>
            <p:ph type="sldNum" sz="quarter" idx="12"/>
          </p:nvPr>
        </p:nvSpPr>
        <p:spPr/>
        <p:txBody>
          <a:bodyPr/>
          <a:lstStyle/>
          <a:p>
            <a:fld id="{6AB4EAE5-D47C-4A4D-A214-CB2AEC982241}" type="slidenum">
              <a:rPr lang="et-EE" smtClean="0"/>
              <a:t>‹#›</a:t>
            </a:fld>
            <a:endParaRPr lang="et-EE"/>
          </a:p>
        </p:txBody>
      </p:sp>
    </p:spTree>
    <p:extLst>
      <p:ext uri="{BB962C8B-B14F-4D97-AF65-F5344CB8AC3E}">
        <p14:creationId xmlns:p14="http://schemas.microsoft.com/office/powerpoint/2010/main" val="2524561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DCA6B-67AB-7D45-8D1E-885DA112B219}"/>
              </a:ext>
            </a:extLst>
          </p:cNvPr>
          <p:cNvSpPr>
            <a:spLocks noGrp="1"/>
          </p:cNvSpPr>
          <p:nvPr>
            <p:ph type="title"/>
          </p:nvPr>
        </p:nvSpPr>
        <p:spPr/>
        <p:txBody>
          <a:bodyPr/>
          <a:lstStyle/>
          <a:p>
            <a:r>
              <a:rPr lang="en-US"/>
              <a:t>Click to edit Master title style</a:t>
            </a:r>
            <a:endParaRPr lang="et-EE"/>
          </a:p>
        </p:txBody>
      </p:sp>
      <p:sp>
        <p:nvSpPr>
          <p:cNvPr id="3" name="Date Placeholder 2">
            <a:extLst>
              <a:ext uri="{FF2B5EF4-FFF2-40B4-BE49-F238E27FC236}">
                <a16:creationId xmlns:a16="http://schemas.microsoft.com/office/drawing/2014/main" id="{74C0D6C4-7CBB-8247-AFDD-EA757982376F}"/>
              </a:ext>
            </a:extLst>
          </p:cNvPr>
          <p:cNvSpPr>
            <a:spLocks noGrp="1"/>
          </p:cNvSpPr>
          <p:nvPr>
            <p:ph type="dt" sz="half" idx="10"/>
          </p:nvPr>
        </p:nvSpPr>
        <p:spPr/>
        <p:txBody>
          <a:bodyPr/>
          <a:lstStyle/>
          <a:p>
            <a:fld id="{C2D24CCA-8F64-E042-AD73-61B1C69C608E}" type="datetimeFigureOut">
              <a:rPr lang="et-EE" smtClean="0"/>
              <a:t>01.10.2019</a:t>
            </a:fld>
            <a:endParaRPr lang="et-EE"/>
          </a:p>
        </p:txBody>
      </p:sp>
      <p:sp>
        <p:nvSpPr>
          <p:cNvPr id="4" name="Footer Placeholder 3">
            <a:extLst>
              <a:ext uri="{FF2B5EF4-FFF2-40B4-BE49-F238E27FC236}">
                <a16:creationId xmlns:a16="http://schemas.microsoft.com/office/drawing/2014/main" id="{7751FAAE-BA82-8E4A-B649-85C318ED6EF0}"/>
              </a:ext>
            </a:extLst>
          </p:cNvPr>
          <p:cNvSpPr>
            <a:spLocks noGrp="1"/>
          </p:cNvSpPr>
          <p:nvPr>
            <p:ph type="ftr" sz="quarter" idx="11"/>
          </p:nvPr>
        </p:nvSpPr>
        <p:spPr/>
        <p:txBody>
          <a:bodyPr/>
          <a:lstStyle/>
          <a:p>
            <a:endParaRPr lang="et-EE"/>
          </a:p>
        </p:txBody>
      </p:sp>
      <p:sp>
        <p:nvSpPr>
          <p:cNvPr id="5" name="Slide Number Placeholder 4">
            <a:extLst>
              <a:ext uri="{FF2B5EF4-FFF2-40B4-BE49-F238E27FC236}">
                <a16:creationId xmlns:a16="http://schemas.microsoft.com/office/drawing/2014/main" id="{38F2E1C1-2868-EB40-BE44-05F158315CEA}"/>
              </a:ext>
            </a:extLst>
          </p:cNvPr>
          <p:cNvSpPr>
            <a:spLocks noGrp="1"/>
          </p:cNvSpPr>
          <p:nvPr>
            <p:ph type="sldNum" sz="quarter" idx="12"/>
          </p:nvPr>
        </p:nvSpPr>
        <p:spPr/>
        <p:txBody>
          <a:bodyPr/>
          <a:lstStyle/>
          <a:p>
            <a:fld id="{6AB4EAE5-D47C-4A4D-A214-CB2AEC982241}" type="slidenum">
              <a:rPr lang="et-EE" smtClean="0"/>
              <a:t>‹#›</a:t>
            </a:fld>
            <a:endParaRPr lang="et-EE"/>
          </a:p>
        </p:txBody>
      </p:sp>
    </p:spTree>
    <p:extLst>
      <p:ext uri="{BB962C8B-B14F-4D97-AF65-F5344CB8AC3E}">
        <p14:creationId xmlns:p14="http://schemas.microsoft.com/office/powerpoint/2010/main" val="402140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345F3E-A2ED-A349-A233-0EC859F11720}"/>
              </a:ext>
            </a:extLst>
          </p:cNvPr>
          <p:cNvSpPr>
            <a:spLocks noGrp="1"/>
          </p:cNvSpPr>
          <p:nvPr>
            <p:ph type="dt" sz="half" idx="10"/>
          </p:nvPr>
        </p:nvSpPr>
        <p:spPr/>
        <p:txBody>
          <a:bodyPr/>
          <a:lstStyle/>
          <a:p>
            <a:fld id="{C2D24CCA-8F64-E042-AD73-61B1C69C608E}" type="datetimeFigureOut">
              <a:rPr lang="et-EE" smtClean="0"/>
              <a:t>01.10.2019</a:t>
            </a:fld>
            <a:endParaRPr lang="et-EE"/>
          </a:p>
        </p:txBody>
      </p:sp>
      <p:sp>
        <p:nvSpPr>
          <p:cNvPr id="3" name="Footer Placeholder 2">
            <a:extLst>
              <a:ext uri="{FF2B5EF4-FFF2-40B4-BE49-F238E27FC236}">
                <a16:creationId xmlns:a16="http://schemas.microsoft.com/office/drawing/2014/main" id="{B858A247-E1BA-A04C-8C0D-559BF0D8F967}"/>
              </a:ext>
            </a:extLst>
          </p:cNvPr>
          <p:cNvSpPr>
            <a:spLocks noGrp="1"/>
          </p:cNvSpPr>
          <p:nvPr>
            <p:ph type="ftr" sz="quarter" idx="11"/>
          </p:nvPr>
        </p:nvSpPr>
        <p:spPr/>
        <p:txBody>
          <a:bodyPr/>
          <a:lstStyle/>
          <a:p>
            <a:endParaRPr lang="et-EE"/>
          </a:p>
        </p:txBody>
      </p:sp>
      <p:sp>
        <p:nvSpPr>
          <p:cNvPr id="4" name="Slide Number Placeholder 3">
            <a:extLst>
              <a:ext uri="{FF2B5EF4-FFF2-40B4-BE49-F238E27FC236}">
                <a16:creationId xmlns:a16="http://schemas.microsoft.com/office/drawing/2014/main" id="{1108C7ED-34F4-0A4F-93A3-E78E2E8B274C}"/>
              </a:ext>
            </a:extLst>
          </p:cNvPr>
          <p:cNvSpPr>
            <a:spLocks noGrp="1"/>
          </p:cNvSpPr>
          <p:nvPr>
            <p:ph type="sldNum" sz="quarter" idx="12"/>
          </p:nvPr>
        </p:nvSpPr>
        <p:spPr/>
        <p:txBody>
          <a:bodyPr/>
          <a:lstStyle/>
          <a:p>
            <a:fld id="{6AB4EAE5-D47C-4A4D-A214-CB2AEC982241}" type="slidenum">
              <a:rPr lang="et-EE" smtClean="0"/>
              <a:t>‹#›</a:t>
            </a:fld>
            <a:endParaRPr lang="et-EE"/>
          </a:p>
        </p:txBody>
      </p:sp>
    </p:spTree>
    <p:extLst>
      <p:ext uri="{BB962C8B-B14F-4D97-AF65-F5344CB8AC3E}">
        <p14:creationId xmlns:p14="http://schemas.microsoft.com/office/powerpoint/2010/main" val="4283212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5324" y="1825625"/>
            <a:ext cx="9208476" cy="4351338"/>
          </a:xfrm>
        </p:spPr>
        <p:txBody>
          <a:bodyPr>
            <a:normAutofit/>
          </a:bodyPr>
          <a:lstStyle>
            <a:lvl1pPr marL="180975" indent="-180975">
              <a:buNone/>
              <a:tabLst/>
              <a:defRPr sz="2800" b="0" i="0">
                <a:latin typeface="Raleway" panose="020B0503030101060003" pitchFamily="34" charset="77"/>
                <a:ea typeface="Open Sans" panose="020B0606030504020204" pitchFamily="34" charset="0"/>
                <a:cs typeface="Open Sans" panose="020B0606030504020204" pitchFamily="34" charset="0"/>
              </a:defRPr>
            </a:lvl1pPr>
            <a:lvl2pPr marL="457200" indent="0">
              <a:buNone/>
              <a:defRPr sz="2400" b="0" i="0">
                <a:latin typeface="+mn-lt"/>
                <a:ea typeface="Open Sans" panose="020B0606030504020204" pitchFamily="34" charset="0"/>
                <a:cs typeface="Open Sans" panose="020B0606030504020204" pitchFamily="34" charset="0"/>
              </a:defRPr>
            </a:lvl2pPr>
            <a:lvl3pPr marL="914400" indent="0">
              <a:buNone/>
              <a:defRPr sz="2000">
                <a:latin typeface="+mn-lt"/>
                <a:ea typeface="Open Sans" panose="020B0606030504020204" pitchFamily="34" charset="0"/>
                <a:cs typeface="Open Sans" panose="020B0606030504020204" pitchFamily="34" charset="0"/>
              </a:defRPr>
            </a:lvl3pPr>
            <a:lvl4pPr marL="1371600" indent="0">
              <a:buNone/>
              <a:defRPr sz="1800">
                <a:latin typeface="+mn-lt"/>
                <a:ea typeface="Open Sans" panose="020B0606030504020204" pitchFamily="34" charset="0"/>
                <a:cs typeface="Open Sans" panose="020B0606030504020204" pitchFamily="34" charset="0"/>
              </a:defRPr>
            </a:lvl4pPr>
            <a:lvl5pPr marL="1828800" indent="0">
              <a:buNone/>
              <a:defRPr sz="1600">
                <a:latin typeface="+mn-lt"/>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7" name="Title 1"/>
          <p:cNvSpPr>
            <a:spLocks noGrp="1"/>
          </p:cNvSpPr>
          <p:nvPr>
            <p:ph type="title"/>
          </p:nvPr>
        </p:nvSpPr>
        <p:spPr>
          <a:xfrm>
            <a:off x="2145324" y="855235"/>
            <a:ext cx="9208475" cy="663575"/>
          </a:xfrm>
          <a:prstGeom prst="rect">
            <a:avLst/>
          </a:prstGeom>
        </p:spPr>
        <p:txBody>
          <a:bodyPr>
            <a:normAutofit fontScale="90000"/>
          </a:bodyPr>
          <a:lstStyle>
            <a:lvl1pPr>
              <a:defRPr>
                <a:latin typeface="Montserrat Black" panose="00000A00000000000000" pitchFamily="50" charset="0"/>
                <a:ea typeface="Open Sans Light" panose="020B0306030504020204" pitchFamily="34" charset="0"/>
                <a:cs typeface="Open Sans Light" panose="020B0306030504020204" pitchFamily="34" charset="0"/>
              </a:defRPr>
            </a:lvl1pPr>
          </a:lstStyle>
          <a:p>
            <a:r>
              <a:rPr lang="en" dirty="0"/>
              <a:t>Our philosophy</a:t>
            </a:r>
            <a:endParaRPr lang="en-US" dirty="0"/>
          </a:p>
        </p:txBody>
      </p:sp>
      <p:sp>
        <p:nvSpPr>
          <p:cNvPr id="2" name="Date Placeholder 1"/>
          <p:cNvSpPr>
            <a:spLocks noGrp="1"/>
          </p:cNvSpPr>
          <p:nvPr>
            <p:ph type="dt" sz="half" idx="10"/>
          </p:nvPr>
        </p:nvSpPr>
        <p:spPr>
          <a:xfrm>
            <a:off x="838200" y="6356350"/>
            <a:ext cx="2743200" cy="365125"/>
          </a:xfrm>
          <a:prstGeom prst="rect">
            <a:avLst/>
          </a:prstGeom>
        </p:spPr>
        <p:txBody>
          <a:bodyPr/>
          <a:lstStyle/>
          <a:p>
            <a:fld id="{0C11CC5B-F703-40C4-9B9C-00C985B5E85E}" type="datetime1">
              <a:rPr lang="en-US" smtClean="0"/>
              <a:t>10/1/2019</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EF4ACB41-94E5-4629-9639-BBC7D22E3BC4}" type="slidenum">
              <a:rPr lang="en-US" smtClean="0"/>
              <a:pPr/>
              <a:t>‹#›</a:t>
            </a:fld>
            <a:endParaRPr lang="en-US" dirty="0"/>
          </a:p>
        </p:txBody>
      </p:sp>
    </p:spTree>
    <p:extLst>
      <p:ext uri="{BB962C8B-B14F-4D97-AF65-F5344CB8AC3E}">
        <p14:creationId xmlns:p14="http://schemas.microsoft.com/office/powerpoint/2010/main" val="33236050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6C384-2E96-E644-BE07-80A6246D3E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A4704A1F-9623-8C48-82D3-D8612D430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3B6659E0-A093-9249-956E-D79B6A564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2AAB0F-02D9-5C42-97AA-89FFBA7E5E48}"/>
              </a:ext>
            </a:extLst>
          </p:cNvPr>
          <p:cNvSpPr>
            <a:spLocks noGrp="1"/>
          </p:cNvSpPr>
          <p:nvPr>
            <p:ph type="dt" sz="half" idx="10"/>
          </p:nvPr>
        </p:nvSpPr>
        <p:spPr/>
        <p:txBody>
          <a:bodyPr/>
          <a:lstStyle/>
          <a:p>
            <a:fld id="{C2D24CCA-8F64-E042-AD73-61B1C69C608E}" type="datetimeFigureOut">
              <a:rPr lang="et-EE" smtClean="0"/>
              <a:t>01.10.2019</a:t>
            </a:fld>
            <a:endParaRPr lang="et-EE"/>
          </a:p>
        </p:txBody>
      </p:sp>
      <p:sp>
        <p:nvSpPr>
          <p:cNvPr id="6" name="Footer Placeholder 5">
            <a:extLst>
              <a:ext uri="{FF2B5EF4-FFF2-40B4-BE49-F238E27FC236}">
                <a16:creationId xmlns:a16="http://schemas.microsoft.com/office/drawing/2014/main" id="{D3DDDCDA-DFEF-D54B-911A-CCC4927FC27B}"/>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C8952B36-AA19-2E47-8BF7-6B4C77232297}"/>
              </a:ext>
            </a:extLst>
          </p:cNvPr>
          <p:cNvSpPr>
            <a:spLocks noGrp="1"/>
          </p:cNvSpPr>
          <p:nvPr>
            <p:ph type="sldNum" sz="quarter" idx="12"/>
          </p:nvPr>
        </p:nvSpPr>
        <p:spPr/>
        <p:txBody>
          <a:bodyPr/>
          <a:lstStyle/>
          <a:p>
            <a:fld id="{6AB4EAE5-D47C-4A4D-A214-CB2AEC982241}" type="slidenum">
              <a:rPr lang="et-EE" smtClean="0"/>
              <a:t>‹#›</a:t>
            </a:fld>
            <a:endParaRPr lang="et-EE"/>
          </a:p>
        </p:txBody>
      </p:sp>
    </p:spTree>
    <p:extLst>
      <p:ext uri="{BB962C8B-B14F-4D97-AF65-F5344CB8AC3E}">
        <p14:creationId xmlns:p14="http://schemas.microsoft.com/office/powerpoint/2010/main" val="4187163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D9BB-57E7-254C-896A-FF8BBD6764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Picture Placeholder 2">
            <a:extLst>
              <a:ext uri="{FF2B5EF4-FFF2-40B4-BE49-F238E27FC236}">
                <a16:creationId xmlns:a16="http://schemas.microsoft.com/office/drawing/2014/main" id="{7CA5E6A3-08DE-1249-B8CF-83D20A1881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a16="http://schemas.microsoft.com/office/drawing/2014/main" id="{F4922ACB-2D55-0646-B24C-48F2A15663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8BECD8-9381-FC47-8C70-37C4229EE8F7}"/>
              </a:ext>
            </a:extLst>
          </p:cNvPr>
          <p:cNvSpPr>
            <a:spLocks noGrp="1"/>
          </p:cNvSpPr>
          <p:nvPr>
            <p:ph type="dt" sz="half" idx="10"/>
          </p:nvPr>
        </p:nvSpPr>
        <p:spPr/>
        <p:txBody>
          <a:bodyPr/>
          <a:lstStyle/>
          <a:p>
            <a:fld id="{C2D24CCA-8F64-E042-AD73-61B1C69C608E}" type="datetimeFigureOut">
              <a:rPr lang="et-EE" smtClean="0"/>
              <a:t>01.10.2019</a:t>
            </a:fld>
            <a:endParaRPr lang="et-EE"/>
          </a:p>
        </p:txBody>
      </p:sp>
      <p:sp>
        <p:nvSpPr>
          <p:cNvPr id="6" name="Footer Placeholder 5">
            <a:extLst>
              <a:ext uri="{FF2B5EF4-FFF2-40B4-BE49-F238E27FC236}">
                <a16:creationId xmlns:a16="http://schemas.microsoft.com/office/drawing/2014/main" id="{3CF9FB51-F1C2-7545-AA1E-BEC6DFB9D7BD}"/>
              </a:ext>
            </a:extLst>
          </p:cNvPr>
          <p:cNvSpPr>
            <a:spLocks noGrp="1"/>
          </p:cNvSpPr>
          <p:nvPr>
            <p:ph type="ftr" sz="quarter" idx="11"/>
          </p:nvPr>
        </p:nvSpPr>
        <p:spPr/>
        <p:txBody>
          <a:bodyPr/>
          <a:lstStyle/>
          <a:p>
            <a:endParaRPr lang="et-EE"/>
          </a:p>
        </p:txBody>
      </p:sp>
      <p:sp>
        <p:nvSpPr>
          <p:cNvPr id="7" name="Slide Number Placeholder 6">
            <a:extLst>
              <a:ext uri="{FF2B5EF4-FFF2-40B4-BE49-F238E27FC236}">
                <a16:creationId xmlns:a16="http://schemas.microsoft.com/office/drawing/2014/main" id="{49D43459-23C3-AB4D-B622-DFF71840DAC1}"/>
              </a:ext>
            </a:extLst>
          </p:cNvPr>
          <p:cNvSpPr>
            <a:spLocks noGrp="1"/>
          </p:cNvSpPr>
          <p:nvPr>
            <p:ph type="sldNum" sz="quarter" idx="12"/>
          </p:nvPr>
        </p:nvSpPr>
        <p:spPr/>
        <p:txBody>
          <a:bodyPr/>
          <a:lstStyle/>
          <a:p>
            <a:fld id="{6AB4EAE5-D47C-4A4D-A214-CB2AEC982241}" type="slidenum">
              <a:rPr lang="et-EE" smtClean="0"/>
              <a:t>‹#›</a:t>
            </a:fld>
            <a:endParaRPr lang="et-EE"/>
          </a:p>
        </p:txBody>
      </p:sp>
    </p:spTree>
    <p:extLst>
      <p:ext uri="{BB962C8B-B14F-4D97-AF65-F5344CB8AC3E}">
        <p14:creationId xmlns:p14="http://schemas.microsoft.com/office/powerpoint/2010/main" val="4137278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AEF95-24B7-5342-872F-BA200CDC0915}"/>
              </a:ext>
            </a:extLst>
          </p:cNvPr>
          <p:cNvSpPr>
            <a:spLocks noGrp="1"/>
          </p:cNvSpPr>
          <p:nvPr>
            <p:ph type="title"/>
          </p:nvPr>
        </p:nvSpPr>
        <p:spPr/>
        <p:txBody>
          <a:bodyPr/>
          <a:lstStyle/>
          <a:p>
            <a:r>
              <a:rPr lang="en-US"/>
              <a:t>Click to edit Master title style</a:t>
            </a:r>
            <a:endParaRPr lang="et-EE"/>
          </a:p>
        </p:txBody>
      </p:sp>
      <p:sp>
        <p:nvSpPr>
          <p:cNvPr id="3" name="Vertical Text Placeholder 2">
            <a:extLst>
              <a:ext uri="{FF2B5EF4-FFF2-40B4-BE49-F238E27FC236}">
                <a16:creationId xmlns:a16="http://schemas.microsoft.com/office/drawing/2014/main" id="{CF2BB3D3-203A-2346-8EE6-78C945BA41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1B46F07C-B4EC-8944-8543-5803F13948C6}"/>
              </a:ext>
            </a:extLst>
          </p:cNvPr>
          <p:cNvSpPr>
            <a:spLocks noGrp="1"/>
          </p:cNvSpPr>
          <p:nvPr>
            <p:ph type="dt" sz="half" idx="10"/>
          </p:nvPr>
        </p:nvSpPr>
        <p:spPr/>
        <p:txBody>
          <a:bodyPr/>
          <a:lstStyle/>
          <a:p>
            <a:fld id="{C2D24CCA-8F64-E042-AD73-61B1C69C608E}" type="datetimeFigureOut">
              <a:rPr lang="et-EE" smtClean="0"/>
              <a:t>01.10.2019</a:t>
            </a:fld>
            <a:endParaRPr lang="et-EE"/>
          </a:p>
        </p:txBody>
      </p:sp>
      <p:sp>
        <p:nvSpPr>
          <p:cNvPr id="5" name="Footer Placeholder 4">
            <a:extLst>
              <a:ext uri="{FF2B5EF4-FFF2-40B4-BE49-F238E27FC236}">
                <a16:creationId xmlns:a16="http://schemas.microsoft.com/office/drawing/2014/main" id="{B78F3BC6-8419-E84E-B42F-79AC2F39D9A2}"/>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3EF386AB-574C-7B49-8D0C-5F8EB8889897}"/>
              </a:ext>
            </a:extLst>
          </p:cNvPr>
          <p:cNvSpPr>
            <a:spLocks noGrp="1"/>
          </p:cNvSpPr>
          <p:nvPr>
            <p:ph type="sldNum" sz="quarter" idx="12"/>
          </p:nvPr>
        </p:nvSpPr>
        <p:spPr/>
        <p:txBody>
          <a:bodyPr/>
          <a:lstStyle/>
          <a:p>
            <a:fld id="{6AB4EAE5-D47C-4A4D-A214-CB2AEC982241}" type="slidenum">
              <a:rPr lang="et-EE" smtClean="0"/>
              <a:t>‹#›</a:t>
            </a:fld>
            <a:endParaRPr lang="et-EE"/>
          </a:p>
        </p:txBody>
      </p:sp>
    </p:spTree>
    <p:extLst>
      <p:ext uri="{BB962C8B-B14F-4D97-AF65-F5344CB8AC3E}">
        <p14:creationId xmlns:p14="http://schemas.microsoft.com/office/powerpoint/2010/main" val="1374759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BCCC0A-0EFC-1045-A543-4354945D57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t-EE"/>
          </a:p>
        </p:txBody>
      </p:sp>
      <p:sp>
        <p:nvSpPr>
          <p:cNvPr id="3" name="Vertical Text Placeholder 2">
            <a:extLst>
              <a:ext uri="{FF2B5EF4-FFF2-40B4-BE49-F238E27FC236}">
                <a16:creationId xmlns:a16="http://schemas.microsoft.com/office/drawing/2014/main" id="{79D2602E-05B8-8040-B3AE-0FA07E0075F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90E65332-4324-EB41-A270-25533B38DD67}"/>
              </a:ext>
            </a:extLst>
          </p:cNvPr>
          <p:cNvSpPr>
            <a:spLocks noGrp="1"/>
          </p:cNvSpPr>
          <p:nvPr>
            <p:ph type="dt" sz="half" idx="10"/>
          </p:nvPr>
        </p:nvSpPr>
        <p:spPr/>
        <p:txBody>
          <a:bodyPr/>
          <a:lstStyle/>
          <a:p>
            <a:fld id="{C2D24CCA-8F64-E042-AD73-61B1C69C608E}" type="datetimeFigureOut">
              <a:rPr lang="et-EE" smtClean="0"/>
              <a:t>01.10.2019</a:t>
            </a:fld>
            <a:endParaRPr lang="et-EE"/>
          </a:p>
        </p:txBody>
      </p:sp>
      <p:sp>
        <p:nvSpPr>
          <p:cNvPr id="5" name="Footer Placeholder 4">
            <a:extLst>
              <a:ext uri="{FF2B5EF4-FFF2-40B4-BE49-F238E27FC236}">
                <a16:creationId xmlns:a16="http://schemas.microsoft.com/office/drawing/2014/main" id="{DB9DD8BE-B925-FE48-AB47-E5B35CD8CDC7}"/>
              </a:ext>
            </a:extLst>
          </p:cNvPr>
          <p:cNvSpPr>
            <a:spLocks noGrp="1"/>
          </p:cNvSpPr>
          <p:nvPr>
            <p:ph type="ftr" sz="quarter" idx="11"/>
          </p:nvPr>
        </p:nvSpPr>
        <p:spPr/>
        <p:txBody>
          <a:bodyPr/>
          <a:lstStyle/>
          <a:p>
            <a:endParaRPr lang="et-EE"/>
          </a:p>
        </p:txBody>
      </p:sp>
      <p:sp>
        <p:nvSpPr>
          <p:cNvPr id="6" name="Slide Number Placeholder 5">
            <a:extLst>
              <a:ext uri="{FF2B5EF4-FFF2-40B4-BE49-F238E27FC236}">
                <a16:creationId xmlns:a16="http://schemas.microsoft.com/office/drawing/2014/main" id="{92242405-146C-9248-BED2-7E297F40BF94}"/>
              </a:ext>
            </a:extLst>
          </p:cNvPr>
          <p:cNvSpPr>
            <a:spLocks noGrp="1"/>
          </p:cNvSpPr>
          <p:nvPr>
            <p:ph type="sldNum" sz="quarter" idx="12"/>
          </p:nvPr>
        </p:nvSpPr>
        <p:spPr/>
        <p:txBody>
          <a:bodyPr/>
          <a:lstStyle/>
          <a:p>
            <a:fld id="{6AB4EAE5-D47C-4A4D-A214-CB2AEC982241}" type="slidenum">
              <a:rPr lang="et-EE" smtClean="0"/>
              <a:t>‹#›</a:t>
            </a:fld>
            <a:endParaRPr lang="et-EE"/>
          </a:p>
        </p:txBody>
      </p:sp>
    </p:spTree>
    <p:extLst>
      <p:ext uri="{BB962C8B-B14F-4D97-AF65-F5344CB8AC3E}">
        <p14:creationId xmlns:p14="http://schemas.microsoft.com/office/powerpoint/2010/main" val="1949539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Montserra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23A5067-217B-4509-A595-4A2122BC46C2}" type="datetime1">
              <a:rPr lang="en-US" smtClean="0"/>
              <a:t>10/1/2019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F4ACB41-94E5-4629-9639-BBC7D22E3BC4}" type="slidenum">
              <a:rPr lang="en-US" smtClean="0"/>
              <a:t>‹#›</a:t>
            </a:fld>
            <a:endParaRPr lang="en-US" dirty="0"/>
          </a:p>
        </p:txBody>
      </p:sp>
    </p:spTree>
    <p:extLst>
      <p:ext uri="{BB962C8B-B14F-4D97-AF65-F5344CB8AC3E}">
        <p14:creationId xmlns:p14="http://schemas.microsoft.com/office/powerpoint/2010/main" val="3839674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48CB145-9FD6-4EE1-B1D4-345C8195E69D}" type="datetime1">
              <a:rPr lang="en-US" smtClean="0"/>
              <a:t>10/1/2019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F4ACB41-94E5-4629-9639-BBC7D22E3BC4}" type="slidenum">
              <a:rPr lang="en-US" smtClean="0"/>
              <a:t>‹#›</a:t>
            </a:fld>
            <a:endParaRPr lang="en-US" dirty="0"/>
          </a:p>
        </p:txBody>
      </p:sp>
    </p:spTree>
    <p:extLst>
      <p:ext uri="{BB962C8B-B14F-4D97-AF65-F5344CB8AC3E}">
        <p14:creationId xmlns:p14="http://schemas.microsoft.com/office/powerpoint/2010/main" val="2476047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0BED7BA-68BA-4AF6-A8F1-B3DD49B3B697}" type="datetime1">
              <a:rPr lang="en-US" smtClean="0"/>
              <a:t>10/1/2019</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EF4ACB41-94E5-4629-9639-BBC7D22E3BC4}" type="slidenum">
              <a:rPr lang="en-US" smtClean="0"/>
              <a:t>‹#›</a:t>
            </a:fld>
            <a:endParaRPr lang="en-US" dirty="0"/>
          </a:p>
        </p:txBody>
      </p:sp>
    </p:spTree>
    <p:extLst>
      <p:ext uri="{BB962C8B-B14F-4D97-AF65-F5344CB8AC3E}">
        <p14:creationId xmlns:p14="http://schemas.microsoft.com/office/powerpoint/2010/main" val="257607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A1717D-8356-4D9D-8AF9-375C9D10D498}" type="datetime1">
              <a:rPr lang="en-US" smtClean="0"/>
              <a:t>10/1/2019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EF4ACB41-94E5-4629-9639-BBC7D22E3BC4}" type="slidenum">
              <a:rPr lang="en-US" smtClean="0"/>
              <a:t>‹#›</a:t>
            </a:fld>
            <a:endParaRPr lang="en-US" dirty="0"/>
          </a:p>
        </p:txBody>
      </p:sp>
    </p:spTree>
    <p:extLst>
      <p:ext uri="{BB962C8B-B14F-4D97-AF65-F5344CB8AC3E}">
        <p14:creationId xmlns:p14="http://schemas.microsoft.com/office/powerpoint/2010/main" val="1291046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AEAF3A4-0AB7-4C02-8600-8DC6FFE130B9}" type="datetime1">
              <a:rPr lang="en-US" smtClean="0"/>
              <a:t>10/1/2019</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3560223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939BC97-E0A9-489C-8DB6-B9D31D180E72}" type="datetime1">
              <a:rPr lang="en-US" smtClean="0"/>
              <a:t>10/1/2019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F4ACB41-94E5-4629-9639-BBC7D22E3BC4}" type="slidenum">
              <a:rPr lang="en-US" smtClean="0"/>
              <a:t>‹#›</a:t>
            </a:fld>
            <a:endParaRPr lang="en-US" dirty="0"/>
          </a:p>
        </p:txBody>
      </p:sp>
    </p:spTree>
    <p:extLst>
      <p:ext uri="{BB962C8B-B14F-4D97-AF65-F5344CB8AC3E}">
        <p14:creationId xmlns:p14="http://schemas.microsoft.com/office/powerpoint/2010/main" val="1490055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3378A6E-1B1E-469E-B566-38C7947ACBFA}" type="datetime1">
              <a:rPr lang="en-US" smtClean="0"/>
              <a:t>10/1/2019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F4ACB41-94E5-4629-9639-BBC7D22E3BC4}" type="slidenum">
              <a:rPr lang="en-US" smtClean="0"/>
              <a:t>‹#›</a:t>
            </a:fld>
            <a:endParaRPr lang="en-US" dirty="0"/>
          </a:p>
        </p:txBody>
      </p:sp>
    </p:spTree>
    <p:extLst>
      <p:ext uri="{BB962C8B-B14F-4D97-AF65-F5344CB8AC3E}">
        <p14:creationId xmlns:p14="http://schemas.microsoft.com/office/powerpoint/2010/main" val="2554449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023230" y="183296"/>
            <a:ext cx="133056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4ACB41-94E5-4629-9639-BBC7D22E3BC4}" type="slidenum">
              <a:rPr lang="en-US" smtClean="0"/>
              <a:pPr/>
              <a:t>‹#›</a:t>
            </a:fld>
            <a:endParaRPr lang="en-US" dirty="0"/>
          </a:p>
        </p:txBody>
      </p:sp>
      <p:cxnSp>
        <p:nvCxnSpPr>
          <p:cNvPr id="9" name="Straight Connector 8"/>
          <p:cNvCxnSpPr/>
          <p:nvPr userDrawn="1"/>
        </p:nvCxnSpPr>
        <p:spPr>
          <a:xfrm>
            <a:off x="11353800" y="365125"/>
            <a:ext cx="8382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itle Placeholder 3">
            <a:extLst>
              <a:ext uri="{FF2B5EF4-FFF2-40B4-BE49-F238E27FC236}">
                <a16:creationId xmlns:a16="http://schemas.microsoft.com/office/drawing/2014/main" id="{B233CCC6-8D84-CB46-8DC0-486C8E9BCF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t-EE"/>
          </a:p>
        </p:txBody>
      </p:sp>
      <p:pic>
        <p:nvPicPr>
          <p:cNvPr id="77" name="Picture 76">
            <a:extLst>
              <a:ext uri="{FF2B5EF4-FFF2-40B4-BE49-F238E27FC236}">
                <a16:creationId xmlns:a16="http://schemas.microsoft.com/office/drawing/2014/main" id="{BA78BCA0-B833-0646-8EFE-8E4067BA6B6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669" y="6225384"/>
            <a:ext cx="12018684" cy="580613"/>
          </a:xfrm>
          <a:prstGeom prst="rect">
            <a:avLst/>
          </a:prstGeom>
        </p:spPr>
      </p:pic>
    </p:spTree>
    <p:extLst>
      <p:ext uri="{BB962C8B-B14F-4D97-AF65-F5344CB8AC3E}">
        <p14:creationId xmlns:p14="http://schemas.microsoft.com/office/powerpoint/2010/main" val="4069075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hf hdr="0" ftr="0" dt="0"/>
  <p:txStyles>
    <p:titleStyle>
      <a:lvl1pPr algn="l" defTabSz="914400" rtl="0" eaLnBrk="1" latinLnBrk="0" hangingPunct="1">
        <a:lnSpc>
          <a:spcPct val="90000"/>
        </a:lnSpc>
        <a:spcBef>
          <a:spcPct val="0"/>
        </a:spcBef>
        <a:buNone/>
        <a:defRPr sz="44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090AF8-BF7E-404C-B3C6-90C5D13F5B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D63A55C2-8E4C-F345-B057-B6FD96F9E9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a:extLst>
              <a:ext uri="{FF2B5EF4-FFF2-40B4-BE49-F238E27FC236}">
                <a16:creationId xmlns:a16="http://schemas.microsoft.com/office/drawing/2014/main" id="{C0655F8A-254C-1A46-B6D7-D75C66DAB4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D24CCA-8F64-E042-AD73-61B1C69C608E}" type="datetimeFigureOut">
              <a:rPr lang="et-EE" smtClean="0"/>
              <a:t>01.10.2019</a:t>
            </a:fld>
            <a:endParaRPr lang="et-EE"/>
          </a:p>
        </p:txBody>
      </p:sp>
      <p:sp>
        <p:nvSpPr>
          <p:cNvPr id="5" name="Footer Placeholder 4">
            <a:extLst>
              <a:ext uri="{FF2B5EF4-FFF2-40B4-BE49-F238E27FC236}">
                <a16:creationId xmlns:a16="http://schemas.microsoft.com/office/drawing/2014/main" id="{D7EA151A-6C68-3B4C-848B-AA8B10D077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a:extLst>
              <a:ext uri="{FF2B5EF4-FFF2-40B4-BE49-F238E27FC236}">
                <a16:creationId xmlns:a16="http://schemas.microsoft.com/office/drawing/2014/main" id="{1CF722F4-9B77-424E-949A-1246A5BFA9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4EAE5-D47C-4A4D-A214-CB2AEC982241}" type="slidenum">
              <a:rPr lang="et-EE" smtClean="0"/>
              <a:t>‹#›</a:t>
            </a:fld>
            <a:endParaRPr lang="et-EE"/>
          </a:p>
        </p:txBody>
      </p:sp>
    </p:spTree>
    <p:extLst>
      <p:ext uri="{BB962C8B-B14F-4D97-AF65-F5344CB8AC3E}">
        <p14:creationId xmlns:p14="http://schemas.microsoft.com/office/powerpoint/2010/main" val="405119045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Raleway" panose="020B05030301010600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ttk.ee/virtuaaltuur" TargetMode="Externa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5122" y="2753173"/>
            <a:ext cx="9481756" cy="1351655"/>
          </a:xfrm>
          <a:prstGeom prst="rect">
            <a:avLst/>
          </a:prstGeom>
        </p:spPr>
      </p:pic>
    </p:spTree>
    <p:extLst>
      <p:ext uri="{BB962C8B-B14F-4D97-AF65-F5344CB8AC3E}">
        <p14:creationId xmlns:p14="http://schemas.microsoft.com/office/powerpoint/2010/main" val="200860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19088" y="725981"/>
            <a:ext cx="5187062" cy="5016758"/>
          </a:xfrm>
          <a:prstGeom prst="rect">
            <a:avLst/>
          </a:prstGeom>
        </p:spPr>
        <p:txBody>
          <a:bodyPr wrap="square">
            <a:spAutoFit/>
          </a:bodyPr>
          <a:lstStyle/>
          <a:p>
            <a:pPr marL="357188" indent="-357188">
              <a:buClr>
                <a:srgbClr val="FFC000"/>
              </a:buClr>
              <a:buSzPct val="150000"/>
              <a:buFont typeface="Wingdings" panose="05000000000000000000" pitchFamily="2" charset="2"/>
              <a:buChar char="§"/>
              <a:tabLst>
                <a:tab pos="357188" algn="l"/>
              </a:tabLst>
            </a:pPr>
            <a:r>
              <a:rPr lang="et-EE" sz="2000" dirty="0" err="1">
                <a:solidFill>
                  <a:schemeClr val="accent2"/>
                </a:solidFill>
                <a:latin typeface="+mj-lt"/>
                <a:cs typeface="Calibri" panose="020F0502020204030204" pitchFamily="34" charset="0"/>
              </a:rPr>
              <a:t>Health</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Sciences</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Master’s</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Degree</a:t>
            </a:r>
            <a:r>
              <a:rPr lang="et-EE" sz="2000" dirty="0">
                <a:solidFill>
                  <a:schemeClr val="accent2"/>
                </a:solidFill>
                <a:latin typeface="+mj-lt"/>
                <a:cs typeface="Calibri" panose="020F0502020204030204" pitchFamily="34" charset="0"/>
              </a:rPr>
              <a:t> </a:t>
            </a:r>
            <a:r>
              <a:rPr lang="et-EE" sz="2000" dirty="0">
                <a:solidFill>
                  <a:schemeClr val="accent2"/>
                </a:solidFill>
                <a:latin typeface="Montserrat Light" panose="00000400000000000000" pitchFamily="2" charset="-70"/>
                <a:cs typeface="Calibri" panose="020F0502020204030204" pitchFamily="34" charset="0"/>
              </a:rPr>
              <a:t>– 1,5 </a:t>
            </a:r>
            <a:r>
              <a:rPr lang="et-EE" sz="2000" dirty="0" err="1">
                <a:solidFill>
                  <a:schemeClr val="accent2"/>
                </a:solidFill>
                <a:latin typeface="Montserrat Light" panose="00000400000000000000" pitchFamily="2" charset="-70"/>
                <a:cs typeface="Calibri" panose="020F0502020204030204" pitchFamily="34" charset="0"/>
              </a:rPr>
              <a:t>years</a:t>
            </a:r>
            <a:endParaRPr lang="et-EE" sz="2000" dirty="0">
              <a:solidFill>
                <a:schemeClr val="accent2"/>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t-EE" sz="2000" dirty="0">
              <a:solidFill>
                <a:schemeClr val="accent2"/>
              </a:solidFill>
              <a:latin typeface="+mj-lt"/>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t-EE" sz="2000" dirty="0">
                <a:solidFill>
                  <a:schemeClr val="accent2"/>
                </a:solidFill>
                <a:latin typeface="+mj-lt"/>
                <a:cs typeface="Calibri" panose="020F0502020204030204" pitchFamily="34" charset="0"/>
              </a:rPr>
              <a:t>General </a:t>
            </a:r>
            <a:r>
              <a:rPr lang="et-EE" sz="2000" dirty="0" err="1">
                <a:solidFill>
                  <a:schemeClr val="accent2"/>
                </a:solidFill>
                <a:latin typeface="+mj-lt"/>
                <a:cs typeface="Calibri" panose="020F0502020204030204" pitchFamily="34" charset="0"/>
              </a:rPr>
              <a:t>Nurse</a:t>
            </a:r>
            <a:r>
              <a:rPr lang="en-US" sz="2000" dirty="0">
                <a:solidFill>
                  <a:schemeClr val="accent2"/>
                </a:solidFill>
                <a:latin typeface="+mj-lt"/>
                <a:cs typeface="Calibri" panose="020F0502020204030204" pitchFamily="34" charset="0"/>
              </a:rPr>
              <a:t> </a:t>
            </a:r>
            <a:r>
              <a:rPr lang="en-US" sz="2000" dirty="0">
                <a:solidFill>
                  <a:schemeClr val="accent2"/>
                </a:solidFill>
                <a:latin typeface="Montserrat Light" pitchFamily="2" charset="77"/>
                <a:cs typeface="Calibri" panose="020F0502020204030204" pitchFamily="34" charset="0"/>
              </a:rPr>
              <a:t>– 3,5 </a:t>
            </a:r>
            <a:r>
              <a:rPr lang="et-EE" sz="2000" dirty="0" err="1">
                <a:solidFill>
                  <a:schemeClr val="accent2"/>
                </a:solidFill>
                <a:latin typeface="Montserrat Light" pitchFamily="2" charset="77"/>
                <a:cs typeface="Calibri" panose="020F0502020204030204" pitchFamily="34" charset="0"/>
              </a:rPr>
              <a:t>years</a:t>
            </a:r>
            <a:endParaRPr lang="en-US" sz="2000" dirty="0">
              <a:solidFill>
                <a:schemeClr val="accent2"/>
              </a:solidFill>
              <a:latin typeface="Montserrat Light" pitchFamily="2" charset="77"/>
              <a:cs typeface="Calibri" panose="020F0502020204030204" pitchFamily="34" charset="0"/>
            </a:endParaRPr>
          </a:p>
          <a:p>
            <a:pPr>
              <a:buClr>
                <a:srgbClr val="FFC000"/>
              </a:buClr>
              <a:buSzPct val="150000"/>
              <a:tabLst>
                <a:tab pos="357188" algn="l"/>
              </a:tabLst>
            </a:pPr>
            <a:endParaRPr lang="en-US" sz="2000" dirty="0">
              <a:solidFill>
                <a:schemeClr val="accent2"/>
              </a:solidFill>
              <a:latin typeface="Montserrat" pitchFamily="2" charset="77"/>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t-EE" sz="2000" dirty="0" err="1">
                <a:solidFill>
                  <a:schemeClr val="accent2"/>
                </a:solidFill>
                <a:latin typeface="+mj-lt"/>
                <a:cs typeface="Calibri" panose="020F0502020204030204" pitchFamily="34" charset="0"/>
              </a:rPr>
              <a:t>Midwife</a:t>
            </a:r>
            <a:r>
              <a:rPr lang="en-US" sz="2000" dirty="0">
                <a:solidFill>
                  <a:schemeClr val="accent2"/>
                </a:solidFill>
                <a:latin typeface="Montserrat Light" pitchFamily="2" charset="77"/>
                <a:cs typeface="Calibri" panose="020F0502020204030204" pitchFamily="34" charset="0"/>
              </a:rPr>
              <a:t>– 4,5 </a:t>
            </a:r>
            <a:r>
              <a:rPr lang="et-EE" sz="2000" dirty="0" err="1">
                <a:solidFill>
                  <a:schemeClr val="accent2"/>
                </a:solidFill>
                <a:latin typeface="Montserrat Light" pitchFamily="2" charset="77"/>
                <a:cs typeface="Calibri" panose="020F0502020204030204" pitchFamily="34" charset="0"/>
              </a:rPr>
              <a:t>years</a:t>
            </a:r>
            <a:endParaRPr lang="en-US" sz="2000" dirty="0">
              <a:solidFill>
                <a:schemeClr val="accent2"/>
              </a:solidFill>
              <a:latin typeface="Montserrat Light" pitchFamily="2" charset="77"/>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2000" dirty="0">
              <a:solidFill>
                <a:schemeClr val="accent2"/>
              </a:solidFill>
              <a:latin typeface="+mj-lt"/>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2000" dirty="0">
                <a:solidFill>
                  <a:schemeClr val="accent2"/>
                </a:solidFill>
                <a:latin typeface="+mj-lt"/>
                <a:cs typeface="Calibri" panose="020F0502020204030204" pitchFamily="34" charset="0"/>
              </a:rPr>
              <a:t>Optometrist </a:t>
            </a:r>
            <a:r>
              <a:rPr lang="en-US" sz="2000" dirty="0">
                <a:solidFill>
                  <a:schemeClr val="accent2"/>
                </a:solidFill>
                <a:latin typeface="Montserrat Light" pitchFamily="2" charset="77"/>
                <a:cs typeface="Calibri" panose="020F0502020204030204" pitchFamily="34" charset="0"/>
              </a:rPr>
              <a:t>– 3,5 </a:t>
            </a:r>
            <a:r>
              <a:rPr lang="et-EE" sz="2000" dirty="0" err="1">
                <a:solidFill>
                  <a:schemeClr val="accent2"/>
                </a:solidFill>
                <a:latin typeface="Montserrat Light" pitchFamily="2" charset="77"/>
                <a:cs typeface="Calibri" panose="020F0502020204030204" pitchFamily="34" charset="0"/>
              </a:rPr>
              <a:t>years</a:t>
            </a:r>
            <a:endParaRPr lang="en-US" sz="2000" dirty="0">
              <a:solidFill>
                <a:schemeClr val="accent2"/>
              </a:solidFill>
              <a:latin typeface="Montserrat Light" pitchFamily="2" charset="77"/>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2000" dirty="0">
              <a:solidFill>
                <a:schemeClr val="accent2"/>
              </a:solidFill>
              <a:latin typeface="+mj-lt"/>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t-EE" sz="2000" dirty="0" err="1">
                <a:solidFill>
                  <a:schemeClr val="accent2"/>
                </a:solidFill>
                <a:latin typeface="+mj-lt"/>
                <a:cs typeface="Calibri" panose="020F0502020204030204" pitchFamily="34" charset="0"/>
              </a:rPr>
              <a:t>Assistant</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Pharmacist</a:t>
            </a:r>
            <a:r>
              <a:rPr lang="en-US" sz="2000" dirty="0">
                <a:solidFill>
                  <a:schemeClr val="accent2"/>
                </a:solidFill>
                <a:latin typeface="+mj-lt"/>
                <a:cs typeface="Calibri" panose="020F0502020204030204" pitchFamily="34" charset="0"/>
              </a:rPr>
              <a:t> </a:t>
            </a:r>
            <a:r>
              <a:rPr lang="en-US" sz="2000" dirty="0">
                <a:solidFill>
                  <a:schemeClr val="accent2"/>
                </a:solidFill>
                <a:latin typeface="Montserrat Light" pitchFamily="2" charset="77"/>
                <a:cs typeface="Calibri" panose="020F0502020204030204" pitchFamily="34" charset="0"/>
              </a:rPr>
              <a:t>– 3 </a:t>
            </a:r>
            <a:r>
              <a:rPr lang="et-EE" sz="2000" dirty="0" err="1">
                <a:solidFill>
                  <a:schemeClr val="accent2"/>
                </a:solidFill>
                <a:latin typeface="Montserrat Light" pitchFamily="2" charset="77"/>
                <a:cs typeface="Calibri" panose="020F0502020204030204" pitchFamily="34" charset="0"/>
              </a:rPr>
              <a:t>years</a:t>
            </a:r>
            <a:r>
              <a:rPr lang="en-US" sz="2000" dirty="0">
                <a:solidFill>
                  <a:schemeClr val="accent2"/>
                </a:solidFill>
                <a:latin typeface="Montserrat Light" pitchFamily="2" charset="77"/>
                <a:cs typeface="Calibri" panose="020F0502020204030204" pitchFamily="34" charset="0"/>
              </a:rPr>
              <a:t> </a:t>
            </a:r>
          </a:p>
          <a:p>
            <a:pPr marL="357188" indent="-357188">
              <a:buClr>
                <a:srgbClr val="FFC000"/>
              </a:buClr>
              <a:buSzPct val="150000"/>
              <a:buFont typeface="Wingdings" panose="05000000000000000000" pitchFamily="2" charset="2"/>
              <a:buChar char="§"/>
              <a:tabLst>
                <a:tab pos="357188" algn="l"/>
              </a:tabLst>
            </a:pPr>
            <a:endParaRPr lang="en-US" sz="2000" dirty="0">
              <a:solidFill>
                <a:schemeClr val="accent2"/>
              </a:solidFill>
              <a:latin typeface="+mj-lt"/>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t-EE" sz="2000" dirty="0" err="1">
                <a:solidFill>
                  <a:schemeClr val="accent2"/>
                </a:solidFill>
                <a:latin typeface="+mj-lt"/>
                <a:cs typeface="Calibri" panose="020F0502020204030204" pitchFamily="34" charset="0"/>
              </a:rPr>
              <a:t>Dental</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Technician</a:t>
            </a:r>
            <a:r>
              <a:rPr lang="et-EE" sz="2000" dirty="0">
                <a:solidFill>
                  <a:schemeClr val="accent2"/>
                </a:solidFill>
                <a:latin typeface="+mj-lt"/>
                <a:cs typeface="Calibri" panose="020F0502020204030204" pitchFamily="34" charset="0"/>
              </a:rPr>
              <a:t> </a:t>
            </a:r>
            <a:r>
              <a:rPr lang="en-US" sz="2000" dirty="0">
                <a:solidFill>
                  <a:schemeClr val="accent2"/>
                </a:solidFill>
                <a:latin typeface="Montserrat Light" pitchFamily="2" charset="77"/>
                <a:cs typeface="Calibri" panose="020F0502020204030204" pitchFamily="34" charset="0"/>
              </a:rPr>
              <a:t>– 3,5 </a:t>
            </a:r>
            <a:r>
              <a:rPr lang="et-EE" sz="2000" dirty="0" err="1">
                <a:solidFill>
                  <a:schemeClr val="accent2"/>
                </a:solidFill>
                <a:latin typeface="Montserrat Light" pitchFamily="2" charset="77"/>
                <a:cs typeface="Calibri" panose="020F0502020204030204" pitchFamily="34" charset="0"/>
              </a:rPr>
              <a:t>years</a:t>
            </a:r>
            <a:endParaRPr lang="et-EE" sz="2000" dirty="0">
              <a:solidFill>
                <a:schemeClr val="accent2"/>
              </a:solidFill>
              <a:latin typeface="Montserrat Light" pitchFamily="2" charset="77"/>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t-EE" sz="2000" dirty="0">
              <a:solidFill>
                <a:schemeClr val="accent2"/>
              </a:solidFill>
              <a:latin typeface="Montserrat Light" pitchFamily="2" charset="77"/>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t-EE" sz="2000" dirty="0" err="1">
                <a:solidFill>
                  <a:schemeClr val="accent2"/>
                </a:solidFill>
                <a:latin typeface="+mj-lt"/>
                <a:cs typeface="Calibri" panose="020F0502020204030204" pitchFamily="34" charset="0"/>
              </a:rPr>
              <a:t>Occupational</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Therapist</a:t>
            </a:r>
            <a:r>
              <a:rPr lang="en-US" sz="2000" dirty="0">
                <a:solidFill>
                  <a:schemeClr val="accent2"/>
                </a:solidFill>
                <a:latin typeface="+mj-lt"/>
                <a:cs typeface="Calibri" panose="020F0502020204030204" pitchFamily="34" charset="0"/>
              </a:rPr>
              <a:t> </a:t>
            </a:r>
            <a:r>
              <a:rPr lang="en-US" sz="2000" dirty="0">
                <a:solidFill>
                  <a:schemeClr val="accent2"/>
                </a:solidFill>
                <a:latin typeface="Montserrat Light" panose="00000400000000000000" pitchFamily="2" charset="-70"/>
                <a:cs typeface="Calibri" panose="020F0502020204030204" pitchFamily="34" charset="0"/>
              </a:rPr>
              <a:t>– </a:t>
            </a:r>
            <a:r>
              <a:rPr lang="et-EE" sz="2000" dirty="0">
                <a:solidFill>
                  <a:schemeClr val="accent2"/>
                </a:solidFill>
                <a:latin typeface="Montserrat Light" panose="00000400000000000000" pitchFamily="2" charset="-70"/>
                <a:cs typeface="Calibri" panose="020F0502020204030204" pitchFamily="34" charset="0"/>
              </a:rPr>
              <a:t>4</a:t>
            </a:r>
            <a:r>
              <a:rPr lang="en-US" sz="2000" dirty="0">
                <a:solidFill>
                  <a:schemeClr val="accent2"/>
                </a:solidFill>
                <a:latin typeface="Montserrat Light" panose="00000400000000000000" pitchFamily="2" charset="-70"/>
                <a:cs typeface="Calibri" panose="020F0502020204030204" pitchFamily="34" charset="0"/>
              </a:rPr>
              <a:t> </a:t>
            </a:r>
            <a:r>
              <a:rPr lang="et-EE" sz="2000" dirty="0" err="1">
                <a:solidFill>
                  <a:schemeClr val="accent2"/>
                </a:solidFill>
                <a:latin typeface="Montserrat Light" panose="00000400000000000000" pitchFamily="2" charset="-70"/>
                <a:cs typeface="Calibri" panose="020F0502020204030204" pitchFamily="34" charset="0"/>
              </a:rPr>
              <a:t>years</a:t>
            </a:r>
            <a:endParaRPr lang="en-US" sz="2000" dirty="0">
              <a:solidFill>
                <a:schemeClr val="accent2"/>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t-EE" sz="2000" dirty="0">
              <a:solidFill>
                <a:schemeClr val="accent2"/>
              </a:solidFill>
              <a:latin typeface="Montserrat Light" pitchFamily="2" charset="77"/>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t-EE" sz="2000" dirty="0" err="1">
                <a:solidFill>
                  <a:schemeClr val="accent2"/>
                </a:solidFill>
                <a:latin typeface="+mj-lt"/>
                <a:cs typeface="Calibri" panose="020F0502020204030204" pitchFamily="34" charset="0"/>
              </a:rPr>
              <a:t>Health</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Promotion</a:t>
            </a:r>
            <a:r>
              <a:rPr lang="en-US" sz="2000" dirty="0">
                <a:solidFill>
                  <a:schemeClr val="accent2"/>
                </a:solidFill>
                <a:latin typeface="+mj-lt"/>
                <a:cs typeface="Calibri" panose="020F0502020204030204" pitchFamily="34" charset="0"/>
              </a:rPr>
              <a:t> </a:t>
            </a:r>
            <a:r>
              <a:rPr lang="en-US" sz="2000" dirty="0">
                <a:solidFill>
                  <a:schemeClr val="accent2"/>
                </a:solidFill>
                <a:latin typeface="Montserrat Light" pitchFamily="2" charset="77"/>
                <a:cs typeface="Calibri" panose="020F0502020204030204" pitchFamily="34" charset="0"/>
              </a:rPr>
              <a:t>– </a:t>
            </a:r>
            <a:r>
              <a:rPr lang="et-EE" sz="2000" dirty="0">
                <a:solidFill>
                  <a:schemeClr val="accent2"/>
                </a:solidFill>
                <a:latin typeface="Montserrat Light" pitchFamily="2" charset="77"/>
                <a:cs typeface="Calibri" panose="020F0502020204030204" pitchFamily="34" charset="0"/>
              </a:rPr>
              <a:t>3</a:t>
            </a:r>
            <a:r>
              <a:rPr lang="en-US" sz="2000" dirty="0">
                <a:solidFill>
                  <a:schemeClr val="accent2"/>
                </a:solidFill>
                <a:latin typeface="Montserrat Light" pitchFamily="2" charset="77"/>
                <a:cs typeface="Calibri" panose="020F0502020204030204" pitchFamily="34" charset="0"/>
              </a:rPr>
              <a:t> </a:t>
            </a:r>
            <a:r>
              <a:rPr lang="et-EE" sz="2000" dirty="0" err="1">
                <a:solidFill>
                  <a:schemeClr val="accent2"/>
                </a:solidFill>
                <a:latin typeface="Montserrat Light" pitchFamily="2" charset="77"/>
                <a:cs typeface="Calibri" panose="020F0502020204030204" pitchFamily="34" charset="0"/>
              </a:rPr>
              <a:t>years</a:t>
            </a:r>
            <a:endParaRPr lang="en-US" sz="2000" dirty="0">
              <a:solidFill>
                <a:schemeClr val="accent2"/>
              </a:solidFill>
              <a:latin typeface="Montserrat Light" pitchFamily="2" charset="77"/>
              <a:cs typeface="Calibri" panose="020F0502020204030204" pitchFamily="34" charset="0"/>
            </a:endParaRPr>
          </a:p>
        </p:txBody>
      </p:sp>
      <p:sp>
        <p:nvSpPr>
          <p:cNvPr id="6" name="Title 1"/>
          <p:cNvSpPr>
            <a:spLocks noGrp="1"/>
          </p:cNvSpPr>
          <p:nvPr>
            <p:ph type="title"/>
          </p:nvPr>
        </p:nvSpPr>
        <p:spPr>
          <a:xfrm rot="16200000">
            <a:off x="-1602633" y="2734797"/>
            <a:ext cx="5389757" cy="663575"/>
          </a:xfrm>
          <a:solidFill>
            <a:schemeClr val="bg2"/>
          </a:solidFill>
        </p:spPr>
        <p:txBody>
          <a:bodyPr>
            <a:noAutofit/>
          </a:bodyPr>
          <a:lstStyle/>
          <a:p>
            <a:r>
              <a:rPr lang="et-EE" sz="2800" dirty="0" err="1">
                <a:solidFill>
                  <a:schemeClr val="accent2">
                    <a:alpha val="30000"/>
                  </a:schemeClr>
                </a:solidFill>
              </a:rPr>
              <a:t>Master’s</a:t>
            </a:r>
            <a:r>
              <a:rPr lang="et-EE" sz="2800" dirty="0">
                <a:solidFill>
                  <a:schemeClr val="accent2">
                    <a:alpha val="30000"/>
                  </a:schemeClr>
                </a:solidFill>
              </a:rPr>
              <a:t>, Programmes </a:t>
            </a:r>
            <a:r>
              <a:rPr lang="et-EE" sz="2800" dirty="0" err="1">
                <a:solidFill>
                  <a:schemeClr val="accent2">
                    <a:alpha val="30000"/>
                  </a:schemeClr>
                </a:solidFill>
              </a:rPr>
              <a:t>of</a:t>
            </a:r>
            <a:r>
              <a:rPr lang="et-EE" sz="2800" dirty="0">
                <a:solidFill>
                  <a:schemeClr val="accent2">
                    <a:alpha val="30000"/>
                  </a:schemeClr>
                </a:solidFill>
              </a:rPr>
              <a:t> </a:t>
            </a:r>
            <a:r>
              <a:rPr lang="et-EE" sz="2800" dirty="0" err="1">
                <a:solidFill>
                  <a:schemeClr val="accent2">
                    <a:alpha val="30000"/>
                  </a:schemeClr>
                </a:solidFill>
              </a:rPr>
              <a:t>Higher</a:t>
            </a:r>
            <a:r>
              <a:rPr lang="et-EE" sz="2800" dirty="0">
                <a:solidFill>
                  <a:schemeClr val="accent2">
                    <a:alpha val="30000"/>
                  </a:schemeClr>
                </a:solidFill>
              </a:rPr>
              <a:t> </a:t>
            </a:r>
            <a:r>
              <a:rPr lang="et-EE" sz="2800" dirty="0" err="1">
                <a:solidFill>
                  <a:schemeClr val="accent2">
                    <a:alpha val="30000"/>
                  </a:schemeClr>
                </a:solidFill>
              </a:rPr>
              <a:t>Education</a:t>
            </a:r>
            <a:endParaRPr lang="en-US" sz="2800" dirty="0">
              <a:solidFill>
                <a:schemeClr val="accent2">
                  <a:alpha val="30000"/>
                </a:schemeClr>
              </a:solidFill>
            </a:endParaRPr>
          </a:p>
        </p:txBody>
      </p:sp>
      <p:sp>
        <p:nvSpPr>
          <p:cNvPr id="4" name="Slide Number Placeholder 3"/>
          <p:cNvSpPr>
            <a:spLocks noGrp="1"/>
          </p:cNvSpPr>
          <p:nvPr>
            <p:ph type="sldNum" sz="quarter" idx="12"/>
          </p:nvPr>
        </p:nvSpPr>
        <p:spPr/>
        <p:txBody>
          <a:bodyPr/>
          <a:lstStyle/>
          <a:p>
            <a:fld id="{EF4ACB41-94E5-4629-9639-BBC7D22E3BC4}" type="slidenum">
              <a:rPr lang="en-US" smtClean="0"/>
              <a:pPr/>
              <a:t>10</a:t>
            </a:fld>
            <a:endParaRPr lang="en-US" dirty="0"/>
          </a:p>
        </p:txBody>
      </p:sp>
      <p:cxnSp>
        <p:nvCxnSpPr>
          <p:cNvPr id="7" name="Straight Connector 6"/>
          <p:cNvCxnSpPr>
            <a:cxnSpLocks/>
          </p:cNvCxnSpPr>
          <p:nvPr/>
        </p:nvCxnSpPr>
        <p:spPr>
          <a:xfrm>
            <a:off x="1092246" y="5761464"/>
            <a:ext cx="0" cy="1096536"/>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ldi kohatäide 5"/>
          <p:cNvPicPr>
            <a:picLocks noChangeAspect="1"/>
          </p:cNvPicPr>
          <p:nvPr/>
        </p:nvPicPr>
        <p:blipFill>
          <a:blip r:embed="rId2" cstate="print">
            <a:extLst>
              <a:ext uri="{28A0092B-C50C-407E-A947-70E740481C1C}">
                <a14:useLocalDpi xmlns:a14="http://schemas.microsoft.com/office/drawing/2010/main" val="0"/>
              </a:ext>
            </a:extLst>
          </a:blip>
          <a:srcRect l="28227" r="28227"/>
          <a:stretch>
            <a:fillRect/>
          </a:stretch>
        </p:blipFill>
        <p:spPr>
          <a:xfrm>
            <a:off x="7712075" y="8874"/>
            <a:ext cx="4479925" cy="6858000"/>
          </a:xfrm>
          <a:prstGeom prst="rect">
            <a:avLst/>
          </a:prstGeom>
        </p:spPr>
      </p:pic>
    </p:spTree>
    <p:extLst>
      <p:ext uri="{BB962C8B-B14F-4D97-AF65-F5344CB8AC3E}">
        <p14:creationId xmlns:p14="http://schemas.microsoft.com/office/powerpoint/2010/main" val="174009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19088" y="985618"/>
            <a:ext cx="5187062" cy="5324535"/>
          </a:xfrm>
          <a:prstGeom prst="rect">
            <a:avLst/>
          </a:prstGeom>
        </p:spPr>
        <p:txBody>
          <a:bodyPr wrap="square">
            <a:spAutoFit/>
          </a:bodyPr>
          <a:lstStyle/>
          <a:p>
            <a:pPr marL="357188" indent="-357188">
              <a:buClr>
                <a:srgbClr val="FFC000"/>
              </a:buClr>
              <a:buSzPct val="150000"/>
              <a:buFont typeface="Wingdings" panose="05000000000000000000" pitchFamily="2" charset="2"/>
              <a:buChar char="§"/>
              <a:tabLst>
                <a:tab pos="357188" algn="l"/>
              </a:tabLst>
            </a:pPr>
            <a:r>
              <a:rPr lang="et-EE" sz="2000" dirty="0" err="1">
                <a:solidFill>
                  <a:schemeClr val="accent2"/>
                </a:solidFill>
                <a:latin typeface="+mj-lt"/>
                <a:cs typeface="Calibri" panose="020F0502020204030204" pitchFamily="34" charset="0"/>
              </a:rPr>
              <a:t>Care</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Worker</a:t>
            </a:r>
            <a:r>
              <a:rPr lang="en-US" sz="2000" dirty="0">
                <a:solidFill>
                  <a:schemeClr val="accent2"/>
                </a:solidFill>
                <a:latin typeface="+mj-lt"/>
                <a:cs typeface="Calibri" panose="020F0502020204030204" pitchFamily="34" charset="0"/>
              </a:rPr>
              <a:t> </a:t>
            </a:r>
            <a:r>
              <a:rPr lang="en-US" sz="2000" dirty="0">
                <a:solidFill>
                  <a:schemeClr val="accent2"/>
                </a:solidFill>
                <a:latin typeface="Montserrat Light" pitchFamily="2" charset="77"/>
                <a:cs typeface="Calibri" panose="020F0502020204030204" pitchFamily="34" charset="0"/>
              </a:rPr>
              <a:t>– 2 </a:t>
            </a:r>
            <a:r>
              <a:rPr lang="et-EE" sz="2000" dirty="0" err="1">
                <a:solidFill>
                  <a:schemeClr val="accent2"/>
                </a:solidFill>
                <a:latin typeface="Montserrat Light" pitchFamily="2" charset="77"/>
                <a:cs typeface="Calibri" panose="020F0502020204030204" pitchFamily="34" charset="0"/>
              </a:rPr>
              <a:t>years</a:t>
            </a:r>
            <a:endParaRPr lang="en-US" sz="2000" dirty="0">
              <a:solidFill>
                <a:schemeClr val="accent2"/>
              </a:solidFill>
              <a:latin typeface="Montserrat Light" pitchFamily="2" charset="77"/>
              <a:cs typeface="Calibri" panose="020F0502020204030204" pitchFamily="34" charset="0"/>
            </a:endParaRPr>
          </a:p>
          <a:p>
            <a:pPr>
              <a:buClr>
                <a:srgbClr val="FFC000"/>
              </a:buClr>
              <a:buSzPct val="150000"/>
              <a:tabLst>
                <a:tab pos="357188" algn="l"/>
              </a:tabLst>
            </a:pPr>
            <a:endParaRPr lang="en-US" sz="2000" dirty="0">
              <a:solidFill>
                <a:schemeClr val="accent2"/>
              </a:solidFill>
              <a:latin typeface="+mj-lt"/>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t-EE" sz="2000" dirty="0" err="1">
                <a:solidFill>
                  <a:schemeClr val="accent2"/>
                </a:solidFill>
                <a:latin typeface="+mj-lt"/>
                <a:cs typeface="Calibri" panose="020F0502020204030204" pitchFamily="34" charset="0"/>
              </a:rPr>
              <a:t>Emergency</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Medical</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Technician</a:t>
            </a:r>
            <a:r>
              <a:rPr lang="et-EE" sz="2000" dirty="0">
                <a:solidFill>
                  <a:schemeClr val="accent2"/>
                </a:solidFill>
                <a:latin typeface="+mj-lt"/>
                <a:cs typeface="Calibri" panose="020F0502020204030204" pitchFamily="34" charset="0"/>
              </a:rPr>
              <a:t> </a:t>
            </a:r>
            <a:r>
              <a:rPr lang="en-US" sz="2000" dirty="0">
                <a:solidFill>
                  <a:schemeClr val="accent2"/>
                </a:solidFill>
                <a:latin typeface="Montserrat Light" pitchFamily="2" charset="77"/>
                <a:cs typeface="Calibri" panose="020F0502020204030204" pitchFamily="34" charset="0"/>
              </a:rPr>
              <a:t>– 1 </a:t>
            </a:r>
            <a:r>
              <a:rPr lang="et-EE" sz="2000" dirty="0" err="1">
                <a:solidFill>
                  <a:schemeClr val="accent2"/>
                </a:solidFill>
                <a:latin typeface="Montserrat Light" pitchFamily="2" charset="77"/>
                <a:cs typeface="Calibri" panose="020F0502020204030204" pitchFamily="34" charset="0"/>
              </a:rPr>
              <a:t>year</a:t>
            </a:r>
            <a:endParaRPr lang="en-US" sz="2000" dirty="0">
              <a:solidFill>
                <a:schemeClr val="accent2"/>
              </a:solidFill>
              <a:latin typeface="Montserrat Light" pitchFamily="2" charset="77"/>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2000" dirty="0">
              <a:solidFill>
                <a:schemeClr val="accent2"/>
              </a:solidFill>
              <a:latin typeface="+mj-lt"/>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t-EE" sz="2000" dirty="0" err="1">
                <a:solidFill>
                  <a:schemeClr val="accent2"/>
                </a:solidFill>
                <a:latin typeface="+mj-lt"/>
                <a:cs typeface="Calibri" panose="020F0502020204030204" pitchFamily="34" charset="0"/>
              </a:rPr>
              <a:t>Childminder</a:t>
            </a:r>
            <a:r>
              <a:rPr lang="en-US" sz="2000" dirty="0">
                <a:solidFill>
                  <a:schemeClr val="accent2"/>
                </a:solidFill>
                <a:latin typeface="+mj-lt"/>
                <a:cs typeface="Calibri" panose="020F0502020204030204" pitchFamily="34" charset="0"/>
              </a:rPr>
              <a:t> </a:t>
            </a:r>
            <a:r>
              <a:rPr lang="en-US" sz="2000" dirty="0">
                <a:solidFill>
                  <a:schemeClr val="accent2"/>
                </a:solidFill>
                <a:latin typeface="Montserrat Light" pitchFamily="2" charset="77"/>
                <a:cs typeface="Calibri" panose="020F0502020204030204" pitchFamily="34" charset="0"/>
              </a:rPr>
              <a:t>– 1 </a:t>
            </a:r>
            <a:r>
              <a:rPr lang="et-EE" sz="2000" dirty="0" err="1">
                <a:solidFill>
                  <a:schemeClr val="accent2"/>
                </a:solidFill>
                <a:latin typeface="Montserrat Light" pitchFamily="2" charset="77"/>
                <a:cs typeface="Calibri" panose="020F0502020204030204" pitchFamily="34" charset="0"/>
              </a:rPr>
              <a:t>year</a:t>
            </a:r>
            <a:endParaRPr lang="en-US" sz="2000" dirty="0">
              <a:solidFill>
                <a:schemeClr val="accent2"/>
              </a:solidFill>
              <a:latin typeface="Montserrat Light" pitchFamily="2" charset="77"/>
              <a:cs typeface="Calibri" panose="020F0502020204030204" pitchFamily="34" charset="0"/>
            </a:endParaRPr>
          </a:p>
          <a:p>
            <a:pPr>
              <a:buClr>
                <a:srgbClr val="FFC000"/>
              </a:buClr>
              <a:buSzPct val="150000"/>
              <a:tabLst>
                <a:tab pos="357188" algn="l"/>
              </a:tabLst>
            </a:pPr>
            <a:endParaRPr lang="en-US" sz="2000" dirty="0">
              <a:solidFill>
                <a:schemeClr val="accent2"/>
              </a:solidFill>
              <a:latin typeface="+mj-lt"/>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2000" dirty="0">
                <a:solidFill>
                  <a:schemeClr val="accent2"/>
                </a:solidFill>
                <a:latin typeface="+mj-lt"/>
                <a:cs typeface="Calibri" panose="020F0502020204030204" pitchFamily="34" charset="0"/>
              </a:rPr>
              <a:t>A</a:t>
            </a:r>
            <a:r>
              <a:rPr lang="et-EE" sz="2000" dirty="0" err="1">
                <a:solidFill>
                  <a:schemeClr val="accent2"/>
                </a:solidFill>
                <a:latin typeface="+mj-lt"/>
                <a:cs typeface="Calibri" panose="020F0502020204030204" pitchFamily="34" charset="0"/>
              </a:rPr>
              <a:t>ssistive</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Technology</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Specialist</a:t>
            </a:r>
            <a:r>
              <a:rPr lang="et-EE" sz="2000" dirty="0">
                <a:solidFill>
                  <a:schemeClr val="accent2"/>
                </a:solidFill>
                <a:latin typeface="+mj-lt"/>
                <a:cs typeface="Calibri" panose="020F0502020204030204" pitchFamily="34" charset="0"/>
              </a:rPr>
              <a:t> </a:t>
            </a:r>
            <a:r>
              <a:rPr lang="en-US" sz="2000" dirty="0">
                <a:solidFill>
                  <a:schemeClr val="accent2"/>
                </a:solidFill>
                <a:latin typeface="Montserrat Light" pitchFamily="2" charset="77"/>
                <a:cs typeface="Calibri" panose="020F0502020204030204" pitchFamily="34" charset="0"/>
              </a:rPr>
              <a:t>– 1 </a:t>
            </a:r>
            <a:r>
              <a:rPr lang="et-EE" sz="2000" dirty="0" err="1">
                <a:solidFill>
                  <a:schemeClr val="accent2"/>
                </a:solidFill>
                <a:latin typeface="Montserrat Light" pitchFamily="2" charset="77"/>
                <a:cs typeface="Calibri" panose="020F0502020204030204" pitchFamily="34" charset="0"/>
              </a:rPr>
              <a:t>year</a:t>
            </a:r>
            <a:r>
              <a:rPr lang="et-EE" sz="2000" dirty="0">
                <a:solidFill>
                  <a:schemeClr val="accent2"/>
                </a:solidFill>
                <a:latin typeface="Montserrat Light" pitchFamily="2" charset="77"/>
                <a:cs typeface="Calibri" panose="020F0502020204030204" pitchFamily="34" charset="0"/>
              </a:rPr>
              <a:t>, </a:t>
            </a:r>
            <a:r>
              <a:rPr lang="et-EE" sz="2000" dirty="0" err="1">
                <a:solidFill>
                  <a:schemeClr val="accent2"/>
                </a:solidFill>
                <a:latin typeface="Montserrat Light" pitchFamily="2" charset="77"/>
                <a:cs typeface="Calibri" panose="020F0502020204030204" pitchFamily="34" charset="0"/>
              </a:rPr>
              <a:t>workplace-based</a:t>
            </a:r>
            <a:r>
              <a:rPr lang="et-EE" sz="2000" dirty="0">
                <a:solidFill>
                  <a:schemeClr val="accent2"/>
                </a:solidFill>
                <a:latin typeface="Montserrat Light" pitchFamily="2" charset="77"/>
                <a:cs typeface="Calibri" panose="020F0502020204030204" pitchFamily="34" charset="0"/>
              </a:rPr>
              <a:t> </a:t>
            </a:r>
            <a:r>
              <a:rPr lang="et-EE" sz="2000" dirty="0" err="1">
                <a:solidFill>
                  <a:schemeClr val="accent2"/>
                </a:solidFill>
                <a:latin typeface="Montserrat Light" pitchFamily="2" charset="77"/>
                <a:cs typeface="Calibri" panose="020F0502020204030204" pitchFamily="34" charset="0"/>
              </a:rPr>
              <a:t>learning</a:t>
            </a:r>
            <a:endParaRPr lang="en-US" sz="2000" dirty="0">
              <a:solidFill>
                <a:schemeClr val="accent2"/>
              </a:solidFill>
              <a:latin typeface="Montserrat Light" pitchFamily="2" charset="77"/>
              <a:cs typeface="Calibri" panose="020F0502020204030204" pitchFamily="34" charset="0"/>
            </a:endParaRPr>
          </a:p>
          <a:p>
            <a:pPr>
              <a:buClr>
                <a:srgbClr val="FFC000"/>
              </a:buClr>
              <a:buSzPct val="150000"/>
              <a:tabLst>
                <a:tab pos="357188" algn="l"/>
              </a:tabLst>
            </a:pPr>
            <a:endParaRPr lang="en-US" sz="2000" dirty="0">
              <a:solidFill>
                <a:schemeClr val="accent2"/>
              </a:solidFill>
              <a:latin typeface="+mj-lt"/>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t-EE" sz="2000" dirty="0" err="1">
                <a:solidFill>
                  <a:schemeClr val="accent2"/>
                </a:solidFill>
                <a:latin typeface="+mj-lt"/>
                <a:cs typeface="Calibri" panose="020F0502020204030204" pitchFamily="34" charset="0"/>
              </a:rPr>
              <a:t>Client</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Worker</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for</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People</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with</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Mental</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Health</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Problems</a:t>
            </a:r>
            <a:r>
              <a:rPr lang="et-EE" sz="2000" dirty="0">
                <a:solidFill>
                  <a:schemeClr val="accent2"/>
                </a:solidFill>
                <a:latin typeface="+mj-lt"/>
                <a:cs typeface="Calibri" panose="020F0502020204030204" pitchFamily="34" charset="0"/>
              </a:rPr>
              <a:t> </a:t>
            </a:r>
            <a:r>
              <a:rPr lang="en-US" sz="2000" dirty="0">
                <a:solidFill>
                  <a:schemeClr val="accent2"/>
                </a:solidFill>
                <a:latin typeface="Montserrat Light" pitchFamily="2" charset="77"/>
                <a:cs typeface="Calibri" panose="020F0502020204030204" pitchFamily="34" charset="0"/>
              </a:rPr>
              <a:t>– 1 </a:t>
            </a:r>
            <a:r>
              <a:rPr lang="et-EE" sz="2000" dirty="0" err="1">
                <a:solidFill>
                  <a:schemeClr val="accent2"/>
                </a:solidFill>
                <a:latin typeface="Montserrat Light" pitchFamily="2" charset="77"/>
                <a:cs typeface="Calibri" panose="020F0502020204030204" pitchFamily="34" charset="0"/>
              </a:rPr>
              <a:t>year</a:t>
            </a:r>
            <a:r>
              <a:rPr lang="et-EE" sz="2000" dirty="0">
                <a:solidFill>
                  <a:schemeClr val="accent2"/>
                </a:solidFill>
                <a:latin typeface="Montserrat Light" pitchFamily="2" charset="77"/>
                <a:cs typeface="Calibri" panose="020F0502020204030204" pitchFamily="34" charset="0"/>
              </a:rPr>
              <a:t>, </a:t>
            </a:r>
            <a:r>
              <a:rPr lang="et-EE" sz="2000" dirty="0" err="1">
                <a:solidFill>
                  <a:schemeClr val="accent2"/>
                </a:solidFill>
                <a:latin typeface="Montserrat Light" pitchFamily="2" charset="77"/>
                <a:cs typeface="Calibri" panose="020F0502020204030204" pitchFamily="34" charset="0"/>
              </a:rPr>
              <a:t>workplace-based</a:t>
            </a:r>
            <a:r>
              <a:rPr lang="et-EE" sz="2000" dirty="0">
                <a:solidFill>
                  <a:schemeClr val="accent2"/>
                </a:solidFill>
                <a:latin typeface="Montserrat Light" pitchFamily="2" charset="77"/>
                <a:cs typeface="Calibri" panose="020F0502020204030204" pitchFamily="34" charset="0"/>
              </a:rPr>
              <a:t> </a:t>
            </a:r>
            <a:r>
              <a:rPr lang="et-EE" sz="2000" dirty="0" err="1">
                <a:solidFill>
                  <a:schemeClr val="accent2"/>
                </a:solidFill>
                <a:latin typeface="Montserrat Light" pitchFamily="2" charset="77"/>
                <a:cs typeface="Calibri" panose="020F0502020204030204" pitchFamily="34" charset="0"/>
              </a:rPr>
              <a:t>learning</a:t>
            </a:r>
            <a:endParaRPr lang="en-US" sz="2000" dirty="0">
              <a:solidFill>
                <a:schemeClr val="accent2"/>
              </a:solidFill>
              <a:latin typeface="Montserrat Light" pitchFamily="2" charset="77"/>
              <a:cs typeface="Calibri" panose="020F0502020204030204" pitchFamily="34" charset="0"/>
            </a:endParaRPr>
          </a:p>
          <a:p>
            <a:pPr>
              <a:buClr>
                <a:srgbClr val="FFC000"/>
              </a:buClr>
              <a:buSzPct val="150000"/>
              <a:tabLst>
                <a:tab pos="357188" algn="l"/>
              </a:tabLst>
            </a:pPr>
            <a:endParaRPr lang="en-US" sz="2000" dirty="0">
              <a:solidFill>
                <a:schemeClr val="accent2"/>
              </a:solidFill>
              <a:latin typeface="+mj-lt"/>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2000" dirty="0" err="1">
                <a:solidFill>
                  <a:schemeClr val="accent2"/>
                </a:solidFill>
                <a:latin typeface="+mj-lt"/>
                <a:cs typeface="Calibri" panose="020F0502020204030204" pitchFamily="34" charset="0"/>
              </a:rPr>
              <a:t>Ster</a:t>
            </a:r>
            <a:r>
              <a:rPr lang="et-EE" sz="2000" dirty="0" err="1">
                <a:solidFill>
                  <a:schemeClr val="accent2"/>
                </a:solidFill>
                <a:latin typeface="+mj-lt"/>
                <a:cs typeface="Calibri" panose="020F0502020204030204" pitchFamily="34" charset="0"/>
              </a:rPr>
              <a:t>ilisation</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Techinician</a:t>
            </a:r>
            <a:r>
              <a:rPr lang="en-US" sz="2000" dirty="0">
                <a:solidFill>
                  <a:schemeClr val="accent2"/>
                </a:solidFill>
                <a:latin typeface="+mj-lt"/>
                <a:cs typeface="Calibri" panose="020F0502020204030204" pitchFamily="34" charset="0"/>
              </a:rPr>
              <a:t> </a:t>
            </a:r>
            <a:r>
              <a:rPr lang="en-US" sz="2000" dirty="0">
                <a:solidFill>
                  <a:schemeClr val="accent2"/>
                </a:solidFill>
                <a:latin typeface="Montserrat Light" pitchFamily="2" charset="77"/>
                <a:cs typeface="Calibri" panose="020F0502020204030204" pitchFamily="34" charset="0"/>
              </a:rPr>
              <a:t>– 1 </a:t>
            </a:r>
            <a:r>
              <a:rPr lang="et-EE" sz="2000" dirty="0" err="1">
                <a:solidFill>
                  <a:schemeClr val="accent2"/>
                </a:solidFill>
                <a:latin typeface="Montserrat Light" pitchFamily="2" charset="77"/>
                <a:cs typeface="Calibri" panose="020F0502020204030204" pitchFamily="34" charset="0"/>
              </a:rPr>
              <a:t>year</a:t>
            </a:r>
            <a:r>
              <a:rPr lang="et-EE" sz="2000" dirty="0">
                <a:solidFill>
                  <a:schemeClr val="accent2"/>
                </a:solidFill>
                <a:latin typeface="Montserrat Light" pitchFamily="2" charset="77"/>
                <a:cs typeface="Calibri" panose="020F0502020204030204" pitchFamily="34" charset="0"/>
              </a:rPr>
              <a:t>, </a:t>
            </a:r>
            <a:r>
              <a:rPr lang="et-EE" sz="2000" dirty="0" err="1">
                <a:solidFill>
                  <a:schemeClr val="accent2"/>
                </a:solidFill>
                <a:latin typeface="Montserrat Light" pitchFamily="2" charset="77"/>
                <a:cs typeface="Calibri" panose="020F0502020204030204" pitchFamily="34" charset="0"/>
              </a:rPr>
              <a:t>workplace-based</a:t>
            </a:r>
            <a:r>
              <a:rPr lang="et-EE" sz="2000" dirty="0">
                <a:solidFill>
                  <a:schemeClr val="accent2"/>
                </a:solidFill>
                <a:latin typeface="Montserrat Light" pitchFamily="2" charset="77"/>
                <a:cs typeface="Calibri" panose="020F0502020204030204" pitchFamily="34" charset="0"/>
              </a:rPr>
              <a:t> </a:t>
            </a:r>
            <a:r>
              <a:rPr lang="et-EE" sz="2000" dirty="0" err="1">
                <a:solidFill>
                  <a:schemeClr val="accent2"/>
                </a:solidFill>
                <a:latin typeface="Montserrat Light" pitchFamily="2" charset="77"/>
                <a:cs typeface="Calibri" panose="020F0502020204030204" pitchFamily="34" charset="0"/>
              </a:rPr>
              <a:t>learning</a:t>
            </a:r>
            <a:endParaRPr lang="en-US" sz="2000" dirty="0">
              <a:solidFill>
                <a:schemeClr val="accent2"/>
              </a:solidFill>
              <a:latin typeface="Montserrat Light" pitchFamily="2" charset="77"/>
              <a:cs typeface="Calibri" panose="020F0502020204030204" pitchFamily="34" charset="0"/>
            </a:endParaRPr>
          </a:p>
          <a:p>
            <a:pPr>
              <a:buClr>
                <a:srgbClr val="FFC000"/>
              </a:buClr>
              <a:buSzPct val="150000"/>
              <a:tabLst>
                <a:tab pos="357188" algn="l"/>
              </a:tabLst>
            </a:pPr>
            <a:endParaRPr lang="en-US" sz="2000" dirty="0">
              <a:solidFill>
                <a:schemeClr val="accent2"/>
              </a:solidFill>
              <a:latin typeface="+mj-lt"/>
              <a:cs typeface="Calibri" panose="020F0502020204030204" pitchFamily="34" charset="0"/>
            </a:endParaRPr>
          </a:p>
        </p:txBody>
      </p:sp>
      <p:sp>
        <p:nvSpPr>
          <p:cNvPr id="6" name="Title 1"/>
          <p:cNvSpPr>
            <a:spLocks noGrp="1"/>
          </p:cNvSpPr>
          <p:nvPr>
            <p:ph type="title"/>
          </p:nvPr>
        </p:nvSpPr>
        <p:spPr>
          <a:xfrm rot="16200000">
            <a:off x="-1602633" y="2728949"/>
            <a:ext cx="5389757" cy="663575"/>
          </a:xfrm>
          <a:solidFill>
            <a:schemeClr val="bg2"/>
          </a:solidFill>
        </p:spPr>
        <p:txBody>
          <a:bodyPr>
            <a:noAutofit/>
          </a:bodyPr>
          <a:lstStyle/>
          <a:p>
            <a:r>
              <a:rPr lang="et-EE" sz="2800" dirty="0">
                <a:solidFill>
                  <a:schemeClr val="accent2">
                    <a:alpha val="30000"/>
                  </a:schemeClr>
                </a:solidFill>
              </a:rPr>
              <a:t>Programmes of </a:t>
            </a:r>
            <a:r>
              <a:rPr lang="et-EE" sz="2800" dirty="0" err="1">
                <a:solidFill>
                  <a:schemeClr val="accent2">
                    <a:alpha val="30000"/>
                  </a:schemeClr>
                </a:solidFill>
              </a:rPr>
              <a:t>Vocational</a:t>
            </a:r>
            <a:r>
              <a:rPr lang="et-EE" sz="2800" dirty="0">
                <a:solidFill>
                  <a:schemeClr val="accent2">
                    <a:alpha val="30000"/>
                  </a:schemeClr>
                </a:solidFill>
              </a:rPr>
              <a:t> </a:t>
            </a:r>
            <a:r>
              <a:rPr lang="et-EE" sz="2800" dirty="0" err="1">
                <a:solidFill>
                  <a:schemeClr val="accent2">
                    <a:alpha val="30000"/>
                  </a:schemeClr>
                </a:solidFill>
              </a:rPr>
              <a:t>Education</a:t>
            </a:r>
            <a:endParaRPr lang="en-US" sz="2800" dirty="0">
              <a:solidFill>
                <a:schemeClr val="accent2">
                  <a:alpha val="30000"/>
                </a:schemeClr>
              </a:solidFill>
            </a:endParaRPr>
          </a:p>
        </p:txBody>
      </p:sp>
      <p:sp>
        <p:nvSpPr>
          <p:cNvPr id="4" name="Slide Number Placeholder 3"/>
          <p:cNvSpPr>
            <a:spLocks noGrp="1"/>
          </p:cNvSpPr>
          <p:nvPr>
            <p:ph type="sldNum" sz="quarter" idx="12"/>
          </p:nvPr>
        </p:nvSpPr>
        <p:spPr/>
        <p:txBody>
          <a:bodyPr/>
          <a:lstStyle/>
          <a:p>
            <a:fld id="{EF4ACB41-94E5-4629-9639-BBC7D22E3BC4}" type="slidenum">
              <a:rPr lang="en-US" smtClean="0"/>
              <a:pPr/>
              <a:t>11</a:t>
            </a:fld>
            <a:endParaRPr lang="en-US" dirty="0"/>
          </a:p>
        </p:txBody>
      </p:sp>
      <p:cxnSp>
        <p:nvCxnSpPr>
          <p:cNvPr id="7" name="Straight Connector 6"/>
          <p:cNvCxnSpPr>
            <a:cxnSpLocks/>
          </p:cNvCxnSpPr>
          <p:nvPr/>
        </p:nvCxnSpPr>
        <p:spPr>
          <a:xfrm>
            <a:off x="1092246" y="5761464"/>
            <a:ext cx="0" cy="1096536"/>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ldi kohatäide 5"/>
          <p:cNvPicPr>
            <a:picLocks noChangeAspect="1"/>
          </p:cNvPicPr>
          <p:nvPr/>
        </p:nvPicPr>
        <p:blipFill>
          <a:blip r:embed="rId2" cstate="print">
            <a:extLst>
              <a:ext uri="{28A0092B-C50C-407E-A947-70E740481C1C}">
                <a14:useLocalDpi xmlns:a14="http://schemas.microsoft.com/office/drawing/2010/main" val="0"/>
              </a:ext>
            </a:extLst>
          </a:blip>
          <a:srcRect l="28227" r="28227"/>
          <a:stretch>
            <a:fillRect/>
          </a:stretch>
        </p:blipFill>
        <p:spPr>
          <a:xfrm>
            <a:off x="7712075" y="8874"/>
            <a:ext cx="4479925" cy="6858000"/>
          </a:xfrm>
          <a:prstGeom prst="rect">
            <a:avLst/>
          </a:prstGeom>
        </p:spPr>
      </p:pic>
    </p:spTree>
    <p:extLst>
      <p:ext uri="{BB962C8B-B14F-4D97-AF65-F5344CB8AC3E}">
        <p14:creationId xmlns:p14="http://schemas.microsoft.com/office/powerpoint/2010/main" val="295342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38724" y="4328546"/>
            <a:ext cx="5187062" cy="1938992"/>
          </a:xfrm>
          <a:prstGeom prst="rect">
            <a:avLst/>
          </a:prstGeom>
        </p:spPr>
        <p:txBody>
          <a:bodyPr wrap="square">
            <a:spAutoFit/>
          </a:bodyPr>
          <a:lstStyle/>
          <a:p>
            <a:pPr marL="357188" indent="-357188">
              <a:buClr>
                <a:srgbClr val="FFC000"/>
              </a:buClr>
              <a:buSzPct val="150000"/>
              <a:buFont typeface="Wingdings" panose="05000000000000000000" pitchFamily="2" charset="2"/>
              <a:buChar char="§"/>
              <a:tabLst>
                <a:tab pos="357188" algn="l"/>
              </a:tabLst>
            </a:pPr>
            <a:r>
              <a:rPr lang="et-EE" sz="2000" dirty="0">
                <a:solidFill>
                  <a:schemeClr val="accent2"/>
                </a:solidFill>
                <a:latin typeface="+mj-lt"/>
                <a:cs typeface="Calibri" panose="020F0502020204030204" pitchFamily="34" charset="0"/>
              </a:rPr>
              <a:t>Programmes </a:t>
            </a:r>
            <a:r>
              <a:rPr lang="et-EE" sz="2000" dirty="0" err="1">
                <a:solidFill>
                  <a:schemeClr val="accent2"/>
                </a:solidFill>
                <a:latin typeface="+mj-lt"/>
                <a:cs typeface="Calibri" panose="020F0502020204030204" pitchFamily="34" charset="0"/>
              </a:rPr>
              <a:t>taught</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in</a:t>
            </a:r>
            <a:r>
              <a:rPr lang="et-EE" sz="2000" dirty="0">
                <a:solidFill>
                  <a:schemeClr val="accent2"/>
                </a:solidFill>
                <a:latin typeface="+mj-lt"/>
                <a:cs typeface="Calibri" panose="020F0502020204030204" pitchFamily="34" charset="0"/>
              </a:rPr>
              <a:t> Kohtla-Järve</a:t>
            </a:r>
            <a:r>
              <a:rPr lang="en-US" sz="2000" dirty="0">
                <a:solidFill>
                  <a:schemeClr val="accent2"/>
                </a:solidFill>
                <a:latin typeface="+mj-lt"/>
                <a:cs typeface="Calibri" panose="020F0502020204030204" pitchFamily="34" charset="0"/>
              </a:rPr>
              <a:t>:</a:t>
            </a:r>
          </a:p>
          <a:p>
            <a:pPr marL="360363">
              <a:buClr>
                <a:srgbClr val="FFC000"/>
              </a:buClr>
              <a:buSzPct val="150000"/>
              <a:tabLst>
                <a:tab pos="357188" algn="l"/>
              </a:tabLst>
            </a:pPr>
            <a:r>
              <a:rPr lang="en-US" sz="2000" dirty="0">
                <a:solidFill>
                  <a:schemeClr val="bg1">
                    <a:lumMod val="50000"/>
                  </a:schemeClr>
                </a:solidFill>
                <a:latin typeface="Montserrat Light" panose="00000400000000000000" pitchFamily="2" charset="-70"/>
                <a:cs typeface="Calibri" panose="020F0502020204030204" pitchFamily="34" charset="0"/>
              </a:rPr>
              <a:t>-</a:t>
            </a:r>
            <a:r>
              <a:rPr lang="et-EE" sz="2000" dirty="0">
                <a:solidFill>
                  <a:schemeClr val="bg1">
                    <a:lumMod val="50000"/>
                  </a:schemeClr>
                </a:solidFill>
                <a:latin typeface="Montserrat Light" panose="00000400000000000000" pitchFamily="2" charset="-70"/>
                <a:cs typeface="Calibri" panose="020F0502020204030204" pitchFamily="34" charset="0"/>
              </a:rPr>
              <a:t> General </a:t>
            </a:r>
            <a:r>
              <a:rPr lang="et-EE" sz="2000" dirty="0" err="1">
                <a:solidFill>
                  <a:schemeClr val="bg1">
                    <a:lumMod val="50000"/>
                  </a:schemeClr>
                </a:solidFill>
                <a:latin typeface="Montserrat Light" panose="00000400000000000000" pitchFamily="2" charset="-70"/>
                <a:cs typeface="Calibri" panose="020F0502020204030204" pitchFamily="34" charset="0"/>
              </a:rPr>
              <a:t>Nurse</a:t>
            </a:r>
            <a:endParaRPr lang="en-US" sz="2000" dirty="0">
              <a:solidFill>
                <a:schemeClr val="bg1">
                  <a:lumMod val="50000"/>
                </a:schemeClr>
              </a:solidFill>
              <a:latin typeface="Montserrat Light" panose="00000400000000000000" pitchFamily="2" charset="-70"/>
              <a:cs typeface="Calibri" panose="020F0502020204030204" pitchFamily="34" charset="0"/>
            </a:endParaRPr>
          </a:p>
          <a:p>
            <a:pPr marL="360363">
              <a:buClr>
                <a:srgbClr val="FFC000"/>
              </a:buClr>
              <a:buSzPct val="150000"/>
              <a:tabLst>
                <a:tab pos="357188" algn="l"/>
              </a:tabLst>
            </a:pPr>
            <a:r>
              <a:rPr lang="en-US" sz="2000" dirty="0">
                <a:solidFill>
                  <a:schemeClr val="bg1">
                    <a:lumMod val="50000"/>
                  </a:schemeClr>
                </a:solidFill>
                <a:latin typeface="Montserrat Light" panose="00000400000000000000" pitchFamily="2" charset="-70"/>
                <a:cs typeface="Calibri" panose="020F0502020204030204" pitchFamily="34" charset="0"/>
              </a:rPr>
              <a:t>-</a:t>
            </a:r>
            <a:r>
              <a:rPr lang="et-EE" sz="2000" dirty="0">
                <a:solidFill>
                  <a:schemeClr val="bg1">
                    <a:lumMod val="50000"/>
                  </a:schemeClr>
                </a:solidFill>
                <a:latin typeface="Montserrat Light" panose="00000400000000000000" pitchFamily="2" charset="-70"/>
                <a:cs typeface="Calibri" panose="020F0502020204030204" pitchFamily="34" charset="0"/>
              </a:rPr>
              <a:t> </a:t>
            </a:r>
            <a:r>
              <a:rPr lang="et-EE" sz="2000" dirty="0" err="1">
                <a:solidFill>
                  <a:schemeClr val="bg1">
                    <a:lumMod val="50000"/>
                  </a:schemeClr>
                </a:solidFill>
                <a:latin typeface="Montserrat Light" panose="00000400000000000000" pitchFamily="2" charset="-70"/>
                <a:cs typeface="Calibri" panose="020F0502020204030204" pitchFamily="34" charset="0"/>
              </a:rPr>
              <a:t>Care</a:t>
            </a:r>
            <a:r>
              <a:rPr lang="et-EE" sz="2000" dirty="0">
                <a:solidFill>
                  <a:schemeClr val="bg1">
                    <a:lumMod val="50000"/>
                  </a:schemeClr>
                </a:solidFill>
                <a:latin typeface="Montserrat Light" panose="00000400000000000000" pitchFamily="2" charset="-70"/>
                <a:cs typeface="Calibri" panose="020F0502020204030204" pitchFamily="34" charset="0"/>
              </a:rPr>
              <a:t> </a:t>
            </a:r>
            <a:r>
              <a:rPr lang="et-EE" sz="2000" dirty="0" err="1">
                <a:solidFill>
                  <a:schemeClr val="bg1">
                    <a:lumMod val="50000"/>
                  </a:schemeClr>
                </a:solidFill>
                <a:latin typeface="Montserrat Light" panose="00000400000000000000" pitchFamily="2" charset="-70"/>
                <a:cs typeface="Calibri" panose="020F0502020204030204" pitchFamily="34" charset="0"/>
              </a:rPr>
              <a:t>Worker</a:t>
            </a:r>
            <a:endParaRPr lang="en-US" sz="2000" dirty="0">
              <a:solidFill>
                <a:schemeClr val="bg1">
                  <a:lumMod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2000" dirty="0">
              <a:solidFill>
                <a:schemeClr val="accent2"/>
              </a:solidFill>
              <a:latin typeface="+mj-lt"/>
              <a:cs typeface="Calibri" panose="020F0502020204030204" pitchFamily="34" charset="0"/>
            </a:endParaRPr>
          </a:p>
          <a:p>
            <a:pPr>
              <a:buClr>
                <a:srgbClr val="FFC000"/>
              </a:buClr>
              <a:buSzPct val="150000"/>
              <a:tabLst>
                <a:tab pos="357188" algn="l"/>
              </a:tabLst>
            </a:pPr>
            <a:endParaRPr lang="en-US" sz="2000" dirty="0">
              <a:solidFill>
                <a:schemeClr val="accent2"/>
              </a:solidFill>
              <a:latin typeface="+mj-lt"/>
              <a:cs typeface="Calibri" panose="020F0502020204030204" pitchFamily="34" charset="0"/>
            </a:endParaRPr>
          </a:p>
        </p:txBody>
      </p:sp>
      <p:sp>
        <p:nvSpPr>
          <p:cNvPr id="6" name="Title 1"/>
          <p:cNvSpPr>
            <a:spLocks noGrp="1"/>
          </p:cNvSpPr>
          <p:nvPr>
            <p:ph type="title"/>
          </p:nvPr>
        </p:nvSpPr>
        <p:spPr>
          <a:xfrm rot="16200000">
            <a:off x="-1602633" y="2728949"/>
            <a:ext cx="5389757" cy="663575"/>
          </a:xfrm>
          <a:solidFill>
            <a:schemeClr val="bg2"/>
          </a:solidFill>
        </p:spPr>
        <p:txBody>
          <a:bodyPr>
            <a:noAutofit/>
          </a:bodyPr>
          <a:lstStyle/>
          <a:p>
            <a:r>
              <a:rPr lang="et-EE" sz="2800" dirty="0" err="1">
                <a:solidFill>
                  <a:schemeClr val="accent2">
                    <a:alpha val="30000"/>
                  </a:schemeClr>
                </a:solidFill>
              </a:rPr>
              <a:t>Structural</a:t>
            </a:r>
            <a:r>
              <a:rPr lang="et-EE" sz="2800" dirty="0">
                <a:solidFill>
                  <a:schemeClr val="accent2">
                    <a:alpha val="30000"/>
                  </a:schemeClr>
                </a:solidFill>
              </a:rPr>
              <a:t> </a:t>
            </a:r>
            <a:r>
              <a:rPr lang="et-EE" sz="2800" dirty="0" err="1">
                <a:solidFill>
                  <a:schemeClr val="accent2">
                    <a:alpha val="30000"/>
                  </a:schemeClr>
                </a:solidFill>
              </a:rPr>
              <a:t>Unit</a:t>
            </a:r>
            <a:r>
              <a:rPr lang="et-EE" sz="2800" dirty="0">
                <a:solidFill>
                  <a:schemeClr val="accent2">
                    <a:alpha val="30000"/>
                  </a:schemeClr>
                </a:solidFill>
              </a:rPr>
              <a:t> </a:t>
            </a:r>
            <a:r>
              <a:rPr lang="et-EE" sz="2800" dirty="0" err="1">
                <a:solidFill>
                  <a:schemeClr val="accent2">
                    <a:alpha val="30000"/>
                  </a:schemeClr>
                </a:solidFill>
              </a:rPr>
              <a:t>in</a:t>
            </a:r>
            <a:r>
              <a:rPr lang="et-EE" sz="2800" dirty="0">
                <a:solidFill>
                  <a:schemeClr val="accent2">
                    <a:alpha val="30000"/>
                  </a:schemeClr>
                </a:solidFill>
              </a:rPr>
              <a:t> Kohtla-Järve</a:t>
            </a:r>
            <a:endParaRPr lang="en-US" sz="2800" dirty="0">
              <a:solidFill>
                <a:schemeClr val="accent2">
                  <a:alpha val="30000"/>
                </a:schemeClr>
              </a:solidFill>
            </a:endParaRPr>
          </a:p>
        </p:txBody>
      </p:sp>
      <p:sp>
        <p:nvSpPr>
          <p:cNvPr id="4" name="Slide Number Placeholder 3"/>
          <p:cNvSpPr>
            <a:spLocks noGrp="1"/>
          </p:cNvSpPr>
          <p:nvPr>
            <p:ph type="sldNum" sz="quarter" idx="12"/>
          </p:nvPr>
        </p:nvSpPr>
        <p:spPr/>
        <p:txBody>
          <a:bodyPr/>
          <a:lstStyle/>
          <a:p>
            <a:fld id="{EF4ACB41-94E5-4629-9639-BBC7D22E3BC4}" type="slidenum">
              <a:rPr lang="en-US" smtClean="0"/>
              <a:pPr/>
              <a:t>12</a:t>
            </a:fld>
            <a:endParaRPr lang="en-US" dirty="0"/>
          </a:p>
        </p:txBody>
      </p:sp>
      <p:cxnSp>
        <p:nvCxnSpPr>
          <p:cNvPr id="7" name="Straight Connector 6"/>
          <p:cNvCxnSpPr>
            <a:cxnSpLocks/>
          </p:cNvCxnSpPr>
          <p:nvPr/>
        </p:nvCxnSpPr>
        <p:spPr>
          <a:xfrm>
            <a:off x="1092246" y="5761464"/>
            <a:ext cx="0" cy="1096536"/>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537938" y="0"/>
            <a:ext cx="46540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lt 1">
            <a:extLst>
              <a:ext uri="{FF2B5EF4-FFF2-40B4-BE49-F238E27FC236}">
                <a16:creationId xmlns:a16="http://schemas.microsoft.com/office/drawing/2014/main" id="{5B378766-5D0D-CD4B-ABE6-B3B87BA5D1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16" t="2673" r="36608" b="-2673"/>
          <a:stretch/>
        </p:blipFill>
        <p:spPr bwMode="auto">
          <a:xfrm>
            <a:off x="7099152" y="-4"/>
            <a:ext cx="5088387" cy="704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27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rot="16200000">
            <a:off x="-408692" y="2101306"/>
            <a:ext cx="3001878" cy="663575"/>
          </a:xfrm>
          <a:solidFill>
            <a:schemeClr val="bg2"/>
          </a:solidFill>
        </p:spPr>
        <p:txBody>
          <a:bodyPr>
            <a:noAutofit/>
          </a:bodyPr>
          <a:lstStyle/>
          <a:p>
            <a:r>
              <a:rPr lang="en-US" sz="2800" dirty="0" err="1">
                <a:solidFill>
                  <a:schemeClr val="bg1">
                    <a:lumMod val="65000"/>
                    <a:alpha val="30000"/>
                  </a:schemeClr>
                </a:solidFill>
              </a:rPr>
              <a:t>Pärnu</a:t>
            </a:r>
            <a:r>
              <a:rPr lang="et-EE" sz="2800" dirty="0">
                <a:solidFill>
                  <a:schemeClr val="bg1">
                    <a:lumMod val="65000"/>
                    <a:alpha val="30000"/>
                  </a:schemeClr>
                </a:solidFill>
              </a:rPr>
              <a:t> </a:t>
            </a:r>
            <a:r>
              <a:rPr lang="et-EE" sz="2800" dirty="0" err="1">
                <a:solidFill>
                  <a:schemeClr val="bg1">
                    <a:lumMod val="65000"/>
                    <a:alpha val="30000"/>
                  </a:schemeClr>
                </a:solidFill>
              </a:rPr>
              <a:t>Hospital</a:t>
            </a:r>
            <a:endParaRPr lang="en-US" sz="2800" dirty="0">
              <a:solidFill>
                <a:schemeClr val="bg1">
                  <a:lumMod val="65000"/>
                  <a:alpha val="30000"/>
                </a:schemeClr>
              </a:solidFill>
            </a:endParaRPr>
          </a:p>
        </p:txBody>
      </p:sp>
      <p:sp>
        <p:nvSpPr>
          <p:cNvPr id="4" name="Slide Number Placeholder 3"/>
          <p:cNvSpPr>
            <a:spLocks noGrp="1"/>
          </p:cNvSpPr>
          <p:nvPr>
            <p:ph type="sldNum" sz="quarter" idx="12"/>
          </p:nvPr>
        </p:nvSpPr>
        <p:spPr/>
        <p:txBody>
          <a:bodyPr/>
          <a:lstStyle/>
          <a:p>
            <a:fld id="{EF4ACB41-94E5-4629-9639-BBC7D22E3BC4}" type="slidenum">
              <a:rPr lang="en-US" smtClean="0"/>
              <a:pPr/>
              <a:t>13</a:t>
            </a:fld>
            <a:endParaRPr lang="en-US" dirty="0"/>
          </a:p>
        </p:txBody>
      </p:sp>
      <p:cxnSp>
        <p:nvCxnSpPr>
          <p:cNvPr id="7" name="Straight Connector 6"/>
          <p:cNvCxnSpPr>
            <a:cxnSpLocks/>
            <a:stCxn id="6" idx="1"/>
          </p:cNvCxnSpPr>
          <p:nvPr/>
        </p:nvCxnSpPr>
        <p:spPr>
          <a:xfrm>
            <a:off x="1092248" y="3934033"/>
            <a:ext cx="0" cy="2923967"/>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BB601F8-4BC8-314F-9D1A-AE5D3EBB18EF}"/>
              </a:ext>
            </a:extLst>
          </p:cNvPr>
          <p:cNvSpPr/>
          <p:nvPr/>
        </p:nvSpPr>
        <p:spPr>
          <a:xfrm>
            <a:off x="2019088" y="1126828"/>
            <a:ext cx="5187062" cy="4278094"/>
          </a:xfrm>
          <a:prstGeom prst="rect">
            <a:avLst/>
          </a:prstGeom>
        </p:spPr>
        <p:txBody>
          <a:bodyPr wrap="square">
            <a:spAutoFit/>
          </a:bodyPr>
          <a:lstStyle/>
          <a:p>
            <a:pPr marL="357188" indent="-357188">
              <a:buClr>
                <a:srgbClr val="FFC000"/>
              </a:buClr>
              <a:buSzPct val="150000"/>
              <a:buFont typeface="Wingdings" panose="05000000000000000000" pitchFamily="2" charset="2"/>
              <a:buChar char="§"/>
              <a:tabLst>
                <a:tab pos="357188" algn="l"/>
              </a:tabLst>
            </a:pP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Nursing</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studies</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in</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Pärnu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Hospital</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started</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in</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2007 –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firstly</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for</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nurses</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with</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previous</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vocational</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education</a:t>
            </a:r>
            <a:endParaRPr lang="en-US"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In</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2014 Tallinn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Health</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Care</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College</a:t>
            </a:r>
            <a:r>
              <a:rPr lang="en-US" sz="1600" dirty="0">
                <a:solidFill>
                  <a:schemeClr val="tx1">
                    <a:lumMod val="50000"/>
                    <a:lumOff val="50000"/>
                  </a:schemeClr>
                </a:solidFill>
                <a:latin typeface="Montserrat Light" panose="00000400000000000000" pitchFamily="2" charset="-70"/>
                <a:cs typeface="Calibri" panose="020F0502020204030204" pitchFamily="34" charset="0"/>
              </a:rPr>
              <a:t>, </a:t>
            </a:r>
            <a:r>
              <a:rPr lang="en-US" sz="1600" dirty="0" err="1">
                <a:solidFill>
                  <a:schemeClr val="tx1">
                    <a:lumMod val="50000"/>
                    <a:lumOff val="50000"/>
                  </a:schemeClr>
                </a:solidFill>
                <a:latin typeface="Montserrat Light" panose="00000400000000000000" pitchFamily="2" charset="-70"/>
                <a:cs typeface="Calibri" panose="020F0502020204030204" pitchFamily="34" charset="0"/>
              </a:rPr>
              <a:t>Pärnu</a:t>
            </a:r>
            <a:r>
              <a:rPr lang="en-US"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Hospital</a:t>
            </a:r>
            <a:r>
              <a:rPr lang="en-US" sz="1600" dirty="0">
                <a:solidFill>
                  <a:schemeClr val="tx1">
                    <a:lumMod val="50000"/>
                    <a:lumOff val="50000"/>
                  </a:schemeClr>
                </a:solidFill>
                <a:latin typeface="Montserrat Light" panose="00000400000000000000" pitchFamily="2" charset="-70"/>
                <a:cs typeface="Calibri" panose="020F0502020204030204" pitchFamily="34" charset="0"/>
              </a:rPr>
              <a:t>, E</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stonian</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Nurses</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Union</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and </a:t>
            </a:r>
            <a:r>
              <a:rPr lang="en-US" sz="1600" dirty="0" err="1">
                <a:solidFill>
                  <a:schemeClr val="tx1">
                    <a:lumMod val="50000"/>
                    <a:lumOff val="50000"/>
                  </a:schemeClr>
                </a:solidFill>
                <a:latin typeface="Montserrat Light" panose="00000400000000000000" pitchFamily="2" charset="-70"/>
                <a:cs typeface="Calibri" panose="020F0502020204030204" pitchFamily="34" charset="0"/>
              </a:rPr>
              <a:t>Pärnu</a:t>
            </a:r>
            <a:r>
              <a:rPr lang="en-US"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College</a:t>
            </a:r>
            <a:r>
              <a:rPr lang="en-US"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signed</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joint</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project</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titled</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n-US" sz="1600" dirty="0">
                <a:solidFill>
                  <a:schemeClr val="tx1">
                    <a:lumMod val="50000"/>
                    <a:lumOff val="50000"/>
                  </a:schemeClr>
                </a:solidFill>
                <a:latin typeface="Montserrat Light" panose="00000400000000000000" pitchFamily="2" charset="-70"/>
                <a:cs typeface="Calibri" panose="020F0502020204030204" pitchFamily="34" charset="0"/>
              </a:rPr>
              <a:t>“</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College</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in</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the</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Hospital</a:t>
            </a:r>
            <a:r>
              <a:rPr lang="en-US" sz="1600" dirty="0">
                <a:solidFill>
                  <a:schemeClr val="tx1">
                    <a:lumMod val="50000"/>
                    <a:lumOff val="50000"/>
                  </a:schemeClr>
                </a:solidFill>
                <a:latin typeface="Montserrat Light" panose="00000400000000000000" pitchFamily="2" charset="-70"/>
                <a:cs typeface="Calibri" panose="020F0502020204030204" pitchFamily="34" charset="0"/>
              </a:rPr>
              <a:t>”</a:t>
            </a:r>
            <a:endParaRPr lang="et-EE"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t-EE"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t-EE" sz="1600" dirty="0">
                <a:solidFill>
                  <a:schemeClr val="bg1">
                    <a:lumMod val="50000"/>
                  </a:schemeClr>
                </a:solidFill>
                <a:latin typeface="Montserrat Light" panose="00000400000000000000" pitchFamily="2" charset="-70"/>
                <a:cs typeface="Calibri" panose="020F0502020204030204" pitchFamily="34" charset="0"/>
              </a:rPr>
              <a:t>Aim of </a:t>
            </a:r>
            <a:r>
              <a:rPr lang="et-EE" sz="1600" dirty="0" err="1">
                <a:solidFill>
                  <a:schemeClr val="bg1">
                    <a:lumMod val="50000"/>
                  </a:schemeClr>
                </a:solidFill>
                <a:latin typeface="Montserrat Light" panose="00000400000000000000" pitchFamily="2" charset="-70"/>
                <a:cs typeface="Calibri" panose="020F0502020204030204" pitchFamily="34" charset="0"/>
              </a:rPr>
              <a:t>the</a:t>
            </a:r>
            <a:r>
              <a:rPr lang="et-EE" sz="1600" dirty="0">
                <a:solidFill>
                  <a:schemeClr val="bg1">
                    <a:lumMod val="50000"/>
                  </a:schemeClr>
                </a:solidFill>
                <a:latin typeface="Montserrat Light" panose="00000400000000000000" pitchFamily="2" charset="-70"/>
                <a:cs typeface="Calibri" panose="020F0502020204030204" pitchFamily="34" charset="0"/>
              </a:rPr>
              <a:t> </a:t>
            </a:r>
            <a:r>
              <a:rPr lang="et-EE" sz="1600" dirty="0" err="1">
                <a:solidFill>
                  <a:schemeClr val="bg1">
                    <a:lumMod val="50000"/>
                  </a:schemeClr>
                </a:solidFill>
                <a:latin typeface="Montserrat Light" panose="00000400000000000000" pitchFamily="2" charset="-70"/>
                <a:cs typeface="Calibri" panose="020F0502020204030204" pitchFamily="34" charset="0"/>
              </a:rPr>
              <a:t>project</a:t>
            </a:r>
            <a:r>
              <a:rPr lang="et-EE" sz="1600" dirty="0">
                <a:solidFill>
                  <a:schemeClr val="bg1">
                    <a:lumMod val="50000"/>
                  </a:schemeClr>
                </a:solidFill>
                <a:latin typeface="Montserrat Light" panose="00000400000000000000" pitchFamily="2" charset="-70"/>
                <a:cs typeface="Calibri" panose="020F0502020204030204" pitchFamily="34" charset="0"/>
              </a:rPr>
              <a:t>: </a:t>
            </a:r>
            <a:r>
              <a:rPr lang="et-EE" sz="1600" dirty="0" err="1">
                <a:solidFill>
                  <a:schemeClr val="bg1">
                    <a:lumMod val="50000"/>
                  </a:schemeClr>
                </a:solidFill>
                <a:latin typeface="Montserrat Light" panose="00000400000000000000" pitchFamily="2" charset="-70"/>
                <a:cs typeface="Calibri" panose="020F0502020204030204" pitchFamily="34" charset="0"/>
              </a:rPr>
              <a:t>to</a:t>
            </a:r>
            <a:r>
              <a:rPr lang="et-EE" sz="1600" dirty="0">
                <a:solidFill>
                  <a:schemeClr val="bg1">
                    <a:lumMod val="50000"/>
                  </a:schemeClr>
                </a:solidFill>
                <a:latin typeface="Montserrat Light" panose="00000400000000000000" pitchFamily="2" charset="-70"/>
                <a:cs typeface="Calibri" panose="020F0502020204030204" pitchFamily="34" charset="0"/>
              </a:rPr>
              <a:t> </a:t>
            </a:r>
            <a:r>
              <a:rPr lang="et-EE" sz="1600" dirty="0" err="1">
                <a:solidFill>
                  <a:schemeClr val="bg1">
                    <a:lumMod val="50000"/>
                  </a:schemeClr>
                </a:solidFill>
                <a:latin typeface="Montserrat Light" panose="00000400000000000000" pitchFamily="2" charset="-70"/>
                <a:cs typeface="Calibri" panose="020F0502020204030204" pitchFamily="34" charset="0"/>
              </a:rPr>
              <a:t>provide</a:t>
            </a:r>
            <a:r>
              <a:rPr lang="et-EE" sz="1600" dirty="0">
                <a:solidFill>
                  <a:schemeClr val="bg1">
                    <a:lumMod val="50000"/>
                  </a:schemeClr>
                </a:solidFill>
                <a:latin typeface="Montserrat Light" panose="00000400000000000000" pitchFamily="2" charset="-70"/>
                <a:cs typeface="Calibri" panose="020F0502020204030204" pitchFamily="34" charset="0"/>
              </a:rPr>
              <a:t> </a:t>
            </a:r>
            <a:r>
              <a:rPr lang="et-EE" sz="1600" dirty="0" err="1">
                <a:solidFill>
                  <a:schemeClr val="bg1">
                    <a:lumMod val="50000"/>
                  </a:schemeClr>
                </a:solidFill>
                <a:latin typeface="Montserrat Light" panose="00000400000000000000" pitchFamily="2" charset="-70"/>
                <a:cs typeface="Calibri" panose="020F0502020204030204" pitchFamily="34" charset="0"/>
              </a:rPr>
              <a:t>the</a:t>
            </a:r>
            <a:r>
              <a:rPr lang="et-EE" sz="1600" dirty="0">
                <a:solidFill>
                  <a:schemeClr val="bg1">
                    <a:lumMod val="50000"/>
                  </a:schemeClr>
                </a:solidFill>
                <a:latin typeface="Montserrat Light" panose="00000400000000000000" pitchFamily="2" charset="-70"/>
                <a:cs typeface="Calibri" panose="020F0502020204030204" pitchFamily="34" charset="0"/>
              </a:rPr>
              <a:t> </a:t>
            </a:r>
            <a:r>
              <a:rPr lang="et-EE" sz="1600" dirty="0" err="1">
                <a:solidFill>
                  <a:schemeClr val="bg1">
                    <a:lumMod val="50000"/>
                  </a:schemeClr>
                </a:solidFill>
                <a:latin typeface="Montserrat Light" panose="00000400000000000000" pitchFamily="2" charset="-70"/>
                <a:cs typeface="Calibri" panose="020F0502020204030204" pitchFamily="34" charset="0"/>
              </a:rPr>
              <a:t>possibility</a:t>
            </a:r>
            <a:r>
              <a:rPr lang="et-EE" sz="1600" dirty="0">
                <a:solidFill>
                  <a:schemeClr val="bg1">
                    <a:lumMod val="50000"/>
                  </a:schemeClr>
                </a:solidFill>
                <a:latin typeface="Montserrat Light" panose="00000400000000000000" pitchFamily="2" charset="-70"/>
                <a:cs typeface="Calibri" panose="020F0502020204030204" pitchFamily="34" charset="0"/>
              </a:rPr>
              <a:t> </a:t>
            </a:r>
            <a:r>
              <a:rPr lang="et-EE" sz="1600" dirty="0" err="1">
                <a:solidFill>
                  <a:schemeClr val="bg1">
                    <a:lumMod val="50000"/>
                  </a:schemeClr>
                </a:solidFill>
                <a:latin typeface="Montserrat Light" panose="00000400000000000000" pitchFamily="2" charset="-70"/>
                <a:cs typeface="Calibri" panose="020F0502020204030204" pitchFamily="34" charset="0"/>
              </a:rPr>
              <a:t>to</a:t>
            </a:r>
            <a:r>
              <a:rPr lang="et-EE" sz="1600" dirty="0">
                <a:solidFill>
                  <a:schemeClr val="bg1">
                    <a:lumMod val="50000"/>
                  </a:schemeClr>
                </a:solidFill>
                <a:latin typeface="Montserrat Light" panose="00000400000000000000" pitchFamily="2" charset="-70"/>
                <a:cs typeface="Calibri" panose="020F0502020204030204" pitchFamily="34" charset="0"/>
              </a:rPr>
              <a:t> </a:t>
            </a:r>
            <a:r>
              <a:rPr lang="et-EE" sz="1600" dirty="0" err="1">
                <a:solidFill>
                  <a:schemeClr val="bg1">
                    <a:lumMod val="50000"/>
                  </a:schemeClr>
                </a:solidFill>
                <a:latin typeface="Montserrat Light" panose="00000400000000000000" pitchFamily="2" charset="-70"/>
                <a:cs typeface="Calibri" panose="020F0502020204030204" pitchFamily="34" charset="0"/>
              </a:rPr>
              <a:t>study</a:t>
            </a:r>
            <a:r>
              <a:rPr lang="et-EE" sz="1600" dirty="0">
                <a:solidFill>
                  <a:schemeClr val="bg1">
                    <a:lumMod val="50000"/>
                  </a:schemeClr>
                </a:solidFill>
                <a:latin typeface="Montserrat Light" panose="00000400000000000000" pitchFamily="2" charset="-70"/>
                <a:cs typeface="Calibri" panose="020F0502020204030204" pitchFamily="34" charset="0"/>
              </a:rPr>
              <a:t> </a:t>
            </a:r>
            <a:r>
              <a:rPr lang="et-EE" sz="1600" dirty="0" err="1">
                <a:solidFill>
                  <a:schemeClr val="bg1">
                    <a:lumMod val="50000"/>
                  </a:schemeClr>
                </a:solidFill>
                <a:latin typeface="Montserrat Light" panose="00000400000000000000" pitchFamily="2" charset="-70"/>
                <a:cs typeface="Calibri" panose="020F0502020204030204" pitchFamily="34" charset="0"/>
              </a:rPr>
              <a:t>nursing</a:t>
            </a:r>
            <a:r>
              <a:rPr lang="et-EE" sz="1600" dirty="0">
                <a:solidFill>
                  <a:schemeClr val="bg1">
                    <a:lumMod val="50000"/>
                  </a:schemeClr>
                </a:solidFill>
                <a:latin typeface="Montserrat Light" panose="00000400000000000000" pitchFamily="2" charset="-70"/>
                <a:cs typeface="Calibri" panose="020F0502020204030204" pitchFamily="34" charset="0"/>
              </a:rPr>
              <a:t> </a:t>
            </a:r>
            <a:r>
              <a:rPr lang="et-EE" sz="1600" dirty="0" err="1">
                <a:solidFill>
                  <a:schemeClr val="bg1">
                    <a:lumMod val="50000"/>
                  </a:schemeClr>
                </a:solidFill>
                <a:latin typeface="Montserrat Light" panose="00000400000000000000" pitchFamily="2" charset="-70"/>
                <a:cs typeface="Calibri" panose="020F0502020204030204" pitchFamily="34" charset="0"/>
              </a:rPr>
              <a:t>in</a:t>
            </a:r>
            <a:r>
              <a:rPr lang="et-EE" sz="1600" dirty="0">
                <a:solidFill>
                  <a:schemeClr val="bg1">
                    <a:lumMod val="50000"/>
                  </a:schemeClr>
                </a:solidFill>
                <a:latin typeface="Montserrat Light" panose="00000400000000000000" pitchFamily="2" charset="-70"/>
                <a:cs typeface="Calibri" panose="020F0502020204030204" pitchFamily="34" charset="0"/>
              </a:rPr>
              <a:t> </a:t>
            </a:r>
            <a:r>
              <a:rPr lang="et-EE" sz="1600" dirty="0" err="1">
                <a:solidFill>
                  <a:schemeClr val="bg1">
                    <a:lumMod val="50000"/>
                  </a:schemeClr>
                </a:solidFill>
                <a:latin typeface="Montserrat Light" panose="00000400000000000000" pitchFamily="2" charset="-70"/>
                <a:cs typeface="Calibri" panose="020F0502020204030204" pitchFamily="34" charset="0"/>
              </a:rPr>
              <a:t>higher</a:t>
            </a:r>
            <a:r>
              <a:rPr lang="et-EE" sz="1600" dirty="0">
                <a:solidFill>
                  <a:schemeClr val="bg1">
                    <a:lumMod val="50000"/>
                  </a:schemeClr>
                </a:solidFill>
                <a:latin typeface="Montserrat Light" panose="00000400000000000000" pitchFamily="2" charset="-70"/>
                <a:cs typeface="Calibri" panose="020F0502020204030204" pitchFamily="34" charset="0"/>
              </a:rPr>
              <a:t> </a:t>
            </a:r>
            <a:r>
              <a:rPr lang="et-EE" sz="1600" dirty="0" err="1">
                <a:solidFill>
                  <a:schemeClr val="bg1">
                    <a:lumMod val="50000"/>
                  </a:schemeClr>
                </a:solidFill>
                <a:latin typeface="Montserrat Light" panose="00000400000000000000" pitchFamily="2" charset="-70"/>
                <a:cs typeface="Calibri" panose="020F0502020204030204" pitchFamily="34" charset="0"/>
              </a:rPr>
              <a:t>education</a:t>
            </a:r>
            <a:r>
              <a:rPr lang="et-EE" sz="1600" dirty="0">
                <a:solidFill>
                  <a:schemeClr val="bg1">
                    <a:lumMod val="50000"/>
                  </a:schemeClr>
                </a:solidFill>
                <a:latin typeface="Montserrat Light" panose="00000400000000000000" pitchFamily="2" charset="-70"/>
                <a:cs typeface="Calibri" panose="020F0502020204030204" pitchFamily="34" charset="0"/>
              </a:rPr>
              <a:t> </a:t>
            </a:r>
            <a:r>
              <a:rPr lang="et-EE" sz="1600" dirty="0" err="1">
                <a:solidFill>
                  <a:schemeClr val="bg1">
                    <a:lumMod val="50000"/>
                  </a:schemeClr>
                </a:solidFill>
                <a:latin typeface="Montserrat Light" panose="00000400000000000000" pitchFamily="2" charset="-70"/>
                <a:cs typeface="Calibri" panose="020F0502020204030204" pitchFamily="34" charset="0"/>
              </a:rPr>
              <a:t>close</a:t>
            </a:r>
            <a:r>
              <a:rPr lang="et-EE" sz="1600" dirty="0">
                <a:solidFill>
                  <a:schemeClr val="bg1">
                    <a:lumMod val="50000"/>
                  </a:schemeClr>
                </a:solidFill>
                <a:latin typeface="Montserrat Light" panose="00000400000000000000" pitchFamily="2" charset="-70"/>
                <a:cs typeface="Calibri" panose="020F0502020204030204" pitchFamily="34" charset="0"/>
              </a:rPr>
              <a:t> </a:t>
            </a:r>
            <a:r>
              <a:rPr lang="et-EE" sz="1600" dirty="0" err="1">
                <a:solidFill>
                  <a:schemeClr val="bg1">
                    <a:lumMod val="50000"/>
                  </a:schemeClr>
                </a:solidFill>
                <a:latin typeface="Montserrat Light" panose="00000400000000000000" pitchFamily="2" charset="-70"/>
                <a:cs typeface="Calibri" panose="020F0502020204030204" pitchFamily="34" charset="0"/>
              </a:rPr>
              <a:t>to</a:t>
            </a:r>
            <a:r>
              <a:rPr lang="et-EE" sz="1600" dirty="0">
                <a:solidFill>
                  <a:schemeClr val="bg1">
                    <a:lumMod val="50000"/>
                  </a:schemeClr>
                </a:solidFill>
                <a:latin typeface="Montserrat Light" panose="00000400000000000000" pitchFamily="2" charset="-70"/>
                <a:cs typeface="Calibri" panose="020F0502020204030204" pitchFamily="34" charset="0"/>
              </a:rPr>
              <a:t> </a:t>
            </a:r>
            <a:r>
              <a:rPr lang="et-EE" sz="1600" dirty="0" err="1">
                <a:solidFill>
                  <a:schemeClr val="bg1">
                    <a:lumMod val="50000"/>
                  </a:schemeClr>
                </a:solidFill>
                <a:latin typeface="Montserrat Light" panose="00000400000000000000" pitchFamily="2" charset="-70"/>
                <a:cs typeface="Calibri" panose="020F0502020204030204" pitchFamily="34" charset="0"/>
              </a:rPr>
              <a:t>home</a:t>
            </a:r>
            <a:endParaRPr lang="et-EE" sz="1600" dirty="0">
              <a:solidFill>
                <a:schemeClr val="bg1">
                  <a:lumMod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1600" dirty="0">
              <a:solidFill>
                <a:schemeClr val="tx1">
                  <a:lumMod val="50000"/>
                  <a:lumOff val="50000"/>
                </a:schemeClr>
              </a:solidFill>
              <a:latin typeface="Montserrat" pitchFamily="2" charset="77"/>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First</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study</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group</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started</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in</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2014 – 31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students</a:t>
            </a:r>
            <a:endParaRPr lang="et-EE"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t-EE"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Second</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and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third</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study</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groups</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started</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in</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2017 and 2018 – 30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students</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+ 30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students</a:t>
            </a:r>
            <a:endParaRPr lang="et-EE" sz="1600" dirty="0">
              <a:solidFill>
                <a:schemeClr val="tx1">
                  <a:lumMod val="50000"/>
                  <a:lumOff val="50000"/>
                </a:schemeClr>
              </a:solidFill>
              <a:latin typeface="Montserrat Light" panose="00000400000000000000" pitchFamily="2" charset="-70"/>
              <a:cs typeface="Calibri" panose="020F0502020204030204" pitchFamily="34" charset="0"/>
            </a:endParaRPr>
          </a:p>
        </p:txBody>
      </p:sp>
      <p:sp>
        <p:nvSpPr>
          <p:cNvPr id="10" name="Rectangle 1"/>
          <p:cNvSpPr/>
          <p:nvPr/>
        </p:nvSpPr>
        <p:spPr>
          <a:xfrm>
            <a:off x="7537938" y="0"/>
            <a:ext cx="4654062"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929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rot="16200000">
            <a:off x="-652828" y="1857169"/>
            <a:ext cx="3490152" cy="663575"/>
          </a:xfrm>
          <a:solidFill>
            <a:schemeClr val="bg2"/>
          </a:solidFill>
        </p:spPr>
        <p:txBody>
          <a:bodyPr>
            <a:noAutofit/>
          </a:bodyPr>
          <a:lstStyle/>
          <a:p>
            <a:r>
              <a:rPr lang="et-EE" sz="2800" dirty="0" err="1">
                <a:solidFill>
                  <a:schemeClr val="bg1">
                    <a:lumMod val="65000"/>
                    <a:alpha val="30000"/>
                  </a:schemeClr>
                </a:solidFill>
              </a:rPr>
              <a:t>Practical</a:t>
            </a:r>
            <a:r>
              <a:rPr lang="et-EE" sz="2800" dirty="0">
                <a:solidFill>
                  <a:schemeClr val="bg1">
                    <a:lumMod val="65000"/>
                    <a:alpha val="30000"/>
                  </a:schemeClr>
                </a:solidFill>
              </a:rPr>
              <a:t> </a:t>
            </a:r>
            <a:r>
              <a:rPr lang="et-EE" sz="2800" dirty="0" err="1">
                <a:solidFill>
                  <a:schemeClr val="bg1">
                    <a:lumMod val="65000"/>
                    <a:alpha val="30000"/>
                  </a:schemeClr>
                </a:solidFill>
              </a:rPr>
              <a:t>Training</a:t>
            </a:r>
            <a:endParaRPr lang="en-US" sz="2800" dirty="0">
              <a:solidFill>
                <a:schemeClr val="bg1">
                  <a:lumMod val="65000"/>
                  <a:alpha val="30000"/>
                </a:schemeClr>
              </a:solidFill>
            </a:endParaRPr>
          </a:p>
        </p:txBody>
      </p:sp>
      <p:sp>
        <p:nvSpPr>
          <p:cNvPr id="4" name="Slide Number Placeholder 3"/>
          <p:cNvSpPr>
            <a:spLocks noGrp="1"/>
          </p:cNvSpPr>
          <p:nvPr>
            <p:ph type="sldNum" sz="quarter" idx="12"/>
          </p:nvPr>
        </p:nvSpPr>
        <p:spPr/>
        <p:txBody>
          <a:bodyPr/>
          <a:lstStyle/>
          <a:p>
            <a:fld id="{EF4ACB41-94E5-4629-9639-BBC7D22E3BC4}" type="slidenum">
              <a:rPr lang="en-US" smtClean="0"/>
              <a:pPr/>
              <a:t>14</a:t>
            </a:fld>
            <a:endParaRPr lang="en-US" dirty="0"/>
          </a:p>
        </p:txBody>
      </p:sp>
      <p:cxnSp>
        <p:nvCxnSpPr>
          <p:cNvPr id="7" name="Straight Connector 6"/>
          <p:cNvCxnSpPr>
            <a:cxnSpLocks/>
            <a:stCxn id="6" idx="1"/>
          </p:cNvCxnSpPr>
          <p:nvPr/>
        </p:nvCxnSpPr>
        <p:spPr>
          <a:xfrm>
            <a:off x="1092249" y="3934033"/>
            <a:ext cx="0" cy="2923967"/>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BB601F8-4BC8-314F-9D1A-AE5D3EBB18EF}"/>
              </a:ext>
            </a:extLst>
          </p:cNvPr>
          <p:cNvSpPr/>
          <p:nvPr/>
        </p:nvSpPr>
        <p:spPr>
          <a:xfrm>
            <a:off x="2019088" y="3967690"/>
            <a:ext cx="5187062" cy="2062103"/>
          </a:xfrm>
          <a:prstGeom prst="rect">
            <a:avLst/>
          </a:prstGeom>
        </p:spPr>
        <p:txBody>
          <a:bodyPr wrap="square">
            <a:spAutoFit/>
          </a:bodyPr>
          <a:lstStyle/>
          <a:p>
            <a:pPr marL="357188" indent="-357188">
              <a:buClr>
                <a:srgbClr val="FFC000"/>
              </a:buClr>
              <a:buSzPct val="150000"/>
              <a:buFont typeface="Wingdings" panose="05000000000000000000" pitchFamily="2" charset="2"/>
              <a:buChar char="§"/>
              <a:tabLst>
                <a:tab pos="357188" algn="l"/>
              </a:tabLst>
            </a:pPr>
            <a:r>
              <a:rPr lang="en-US" sz="1600" dirty="0">
                <a:solidFill>
                  <a:schemeClr val="tx1">
                    <a:lumMod val="50000"/>
                    <a:lumOff val="50000"/>
                  </a:schemeClr>
                </a:solidFill>
                <a:latin typeface="Montserrat Light" panose="00000400000000000000" pitchFamily="2" charset="-70"/>
                <a:cs typeface="Calibri" panose="020F0502020204030204" pitchFamily="34" charset="0"/>
              </a:rPr>
              <a:t>Practical training</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n-US" sz="1600" dirty="0">
                <a:solidFill>
                  <a:schemeClr val="tx1">
                    <a:lumMod val="50000"/>
                    <a:lumOff val="50000"/>
                  </a:schemeClr>
                </a:solidFill>
                <a:latin typeface="Montserrat Light" panose="00000400000000000000" pitchFamily="2" charset="-70"/>
                <a:cs typeface="Calibri" panose="020F0502020204030204" pitchFamily="34" charset="0"/>
              </a:rPr>
              <a:t>forms 30-50% of the studies</a:t>
            </a:r>
            <a:endParaRPr lang="et-EE"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1600" dirty="0">
                <a:solidFill>
                  <a:schemeClr val="tx1">
                    <a:lumMod val="50000"/>
                    <a:lumOff val="50000"/>
                  </a:schemeClr>
                </a:solidFill>
                <a:latin typeface="Montserrat Light" panose="00000400000000000000" pitchFamily="2" charset="-70"/>
                <a:cs typeface="Calibri" panose="020F0502020204030204" pitchFamily="34" charset="0"/>
              </a:rPr>
              <a:t>Wide network of practical placements all over Estonia</a:t>
            </a:r>
            <a:endParaRPr lang="et-EE"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1600" dirty="0">
                <a:solidFill>
                  <a:schemeClr val="tx1">
                    <a:lumMod val="50000"/>
                    <a:lumOff val="50000"/>
                  </a:schemeClr>
                </a:solidFill>
                <a:latin typeface="Montserrat Light" panose="00000400000000000000" pitchFamily="2" charset="-70"/>
                <a:cs typeface="Calibri" panose="020F0502020204030204" pitchFamily="34" charset="0"/>
              </a:rPr>
              <a:t>Individual support is provided by the mentor at the practical placement, supervisor at the college and the tutor student</a:t>
            </a:r>
          </a:p>
        </p:txBody>
      </p:sp>
      <p:pic>
        <p:nvPicPr>
          <p:cNvPr id="8" name="Pildi kohatäide 5"/>
          <p:cNvPicPr>
            <a:picLocks noChangeAspect="1"/>
          </p:cNvPicPr>
          <p:nvPr/>
        </p:nvPicPr>
        <p:blipFill>
          <a:blip r:embed="rId2" cstate="print">
            <a:extLst>
              <a:ext uri="{28A0092B-C50C-407E-A947-70E740481C1C}">
                <a14:useLocalDpi xmlns:a14="http://schemas.microsoft.com/office/drawing/2010/main" val="0"/>
              </a:ext>
            </a:extLst>
          </a:blip>
          <a:srcRect l="28225" r="28225"/>
          <a:stretch>
            <a:fillRect/>
          </a:stretch>
        </p:blipFill>
        <p:spPr>
          <a:xfrm>
            <a:off x="7712075" y="2146"/>
            <a:ext cx="4479925" cy="6858000"/>
          </a:xfrm>
          <a:prstGeom prst="rect">
            <a:avLst/>
          </a:prstGeom>
        </p:spPr>
      </p:pic>
    </p:spTree>
    <p:extLst>
      <p:ext uri="{BB962C8B-B14F-4D97-AF65-F5344CB8AC3E}">
        <p14:creationId xmlns:p14="http://schemas.microsoft.com/office/powerpoint/2010/main" val="343953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rot="16200000">
            <a:off x="-1602633" y="2728949"/>
            <a:ext cx="5389757" cy="663575"/>
          </a:xfrm>
          <a:solidFill>
            <a:schemeClr val="bg2"/>
          </a:solidFill>
        </p:spPr>
        <p:txBody>
          <a:bodyPr>
            <a:noAutofit/>
          </a:bodyPr>
          <a:lstStyle/>
          <a:p>
            <a:r>
              <a:rPr lang="et-EE" sz="2800" dirty="0" err="1">
                <a:solidFill>
                  <a:schemeClr val="accent2">
                    <a:alpha val="30000"/>
                  </a:schemeClr>
                </a:solidFill>
              </a:rPr>
              <a:t>Simulation</a:t>
            </a:r>
            <a:r>
              <a:rPr lang="et-EE" sz="2800" dirty="0">
                <a:solidFill>
                  <a:schemeClr val="accent2">
                    <a:alpha val="30000"/>
                  </a:schemeClr>
                </a:solidFill>
              </a:rPr>
              <a:t> </a:t>
            </a:r>
            <a:r>
              <a:rPr lang="et-EE" sz="2800" dirty="0" err="1">
                <a:solidFill>
                  <a:schemeClr val="accent2">
                    <a:alpha val="30000"/>
                  </a:schemeClr>
                </a:solidFill>
              </a:rPr>
              <a:t>Center</a:t>
            </a:r>
            <a:endParaRPr lang="en-US" sz="2800" dirty="0">
              <a:solidFill>
                <a:schemeClr val="accent2">
                  <a:alpha val="30000"/>
                </a:schemeClr>
              </a:solidFill>
            </a:endParaRPr>
          </a:p>
        </p:txBody>
      </p:sp>
      <p:sp>
        <p:nvSpPr>
          <p:cNvPr id="4" name="Slide Number Placeholder 3"/>
          <p:cNvSpPr>
            <a:spLocks noGrp="1"/>
          </p:cNvSpPr>
          <p:nvPr>
            <p:ph type="sldNum" sz="quarter" idx="12"/>
          </p:nvPr>
        </p:nvSpPr>
        <p:spPr/>
        <p:txBody>
          <a:bodyPr/>
          <a:lstStyle/>
          <a:p>
            <a:fld id="{EF4ACB41-94E5-4629-9639-BBC7D22E3BC4}" type="slidenum">
              <a:rPr lang="en-US" smtClean="0"/>
              <a:pPr/>
              <a:t>15</a:t>
            </a:fld>
            <a:endParaRPr lang="en-US" dirty="0"/>
          </a:p>
        </p:txBody>
      </p:sp>
      <p:cxnSp>
        <p:nvCxnSpPr>
          <p:cNvPr id="7" name="Straight Connector 6"/>
          <p:cNvCxnSpPr>
            <a:cxnSpLocks/>
          </p:cNvCxnSpPr>
          <p:nvPr/>
        </p:nvCxnSpPr>
        <p:spPr>
          <a:xfrm>
            <a:off x="1092246" y="5761464"/>
            <a:ext cx="0" cy="1096536"/>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l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9893" y="456020"/>
            <a:ext cx="4490807" cy="2993871"/>
          </a:xfrm>
          <a:prstGeom prst="rect">
            <a:avLst/>
          </a:prstGeom>
        </p:spPr>
      </p:pic>
      <p:pic>
        <p:nvPicPr>
          <p:cNvPr id="9" name="Pilt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661" y="3510358"/>
            <a:ext cx="4481928" cy="2987952"/>
          </a:xfrm>
          <a:prstGeom prst="rect">
            <a:avLst/>
          </a:prstGeom>
        </p:spPr>
      </p:pic>
      <p:pic>
        <p:nvPicPr>
          <p:cNvPr id="10" name="Pilt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4782" y="456020"/>
            <a:ext cx="4490807" cy="2993871"/>
          </a:xfrm>
          <a:prstGeom prst="rect">
            <a:avLst/>
          </a:prstGeom>
        </p:spPr>
      </p:pic>
      <p:pic>
        <p:nvPicPr>
          <p:cNvPr id="3" name="Pilt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9893" y="3511262"/>
            <a:ext cx="4480179" cy="2987048"/>
          </a:xfrm>
          <a:prstGeom prst="rect">
            <a:avLst/>
          </a:prstGeom>
        </p:spPr>
      </p:pic>
    </p:spTree>
    <p:extLst>
      <p:ext uri="{BB962C8B-B14F-4D97-AF65-F5344CB8AC3E}">
        <p14:creationId xmlns:p14="http://schemas.microsoft.com/office/powerpoint/2010/main" val="387959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rot="16200000">
            <a:off x="-1602633" y="2728949"/>
            <a:ext cx="5389757" cy="663575"/>
          </a:xfrm>
          <a:solidFill>
            <a:schemeClr val="bg2"/>
          </a:solidFill>
        </p:spPr>
        <p:txBody>
          <a:bodyPr>
            <a:noAutofit/>
          </a:bodyPr>
          <a:lstStyle/>
          <a:p>
            <a:r>
              <a:rPr lang="et-EE" sz="2800" dirty="0" err="1">
                <a:solidFill>
                  <a:schemeClr val="accent2">
                    <a:alpha val="30000"/>
                  </a:schemeClr>
                </a:solidFill>
              </a:rPr>
              <a:t>Ambulance</a:t>
            </a:r>
            <a:r>
              <a:rPr lang="et-EE" sz="2800" dirty="0">
                <a:solidFill>
                  <a:schemeClr val="accent2">
                    <a:alpha val="30000"/>
                  </a:schemeClr>
                </a:solidFill>
              </a:rPr>
              <a:t> </a:t>
            </a:r>
            <a:r>
              <a:rPr lang="et-EE" sz="2800" dirty="0" err="1">
                <a:solidFill>
                  <a:schemeClr val="accent2">
                    <a:alpha val="30000"/>
                  </a:schemeClr>
                </a:solidFill>
              </a:rPr>
              <a:t>Car</a:t>
            </a:r>
            <a:r>
              <a:rPr lang="et-EE" sz="2800" dirty="0">
                <a:solidFill>
                  <a:schemeClr val="accent2">
                    <a:alpha val="30000"/>
                  </a:schemeClr>
                </a:solidFill>
              </a:rPr>
              <a:t> Simulator</a:t>
            </a:r>
            <a:endParaRPr lang="en-US" sz="2800" dirty="0">
              <a:solidFill>
                <a:schemeClr val="accent2">
                  <a:alpha val="30000"/>
                </a:schemeClr>
              </a:solidFill>
            </a:endParaRPr>
          </a:p>
        </p:txBody>
      </p:sp>
      <p:sp>
        <p:nvSpPr>
          <p:cNvPr id="4" name="Slide Number Placeholder 3"/>
          <p:cNvSpPr>
            <a:spLocks noGrp="1"/>
          </p:cNvSpPr>
          <p:nvPr>
            <p:ph type="sldNum" sz="quarter" idx="12"/>
          </p:nvPr>
        </p:nvSpPr>
        <p:spPr/>
        <p:txBody>
          <a:bodyPr/>
          <a:lstStyle/>
          <a:p>
            <a:fld id="{EF4ACB41-94E5-4629-9639-BBC7D22E3BC4}" type="slidenum">
              <a:rPr lang="en-US" smtClean="0"/>
              <a:pPr/>
              <a:t>16</a:t>
            </a:fld>
            <a:endParaRPr lang="en-US" dirty="0"/>
          </a:p>
        </p:txBody>
      </p:sp>
      <p:cxnSp>
        <p:nvCxnSpPr>
          <p:cNvPr id="7" name="Straight Connector 6"/>
          <p:cNvCxnSpPr>
            <a:cxnSpLocks/>
          </p:cNvCxnSpPr>
          <p:nvPr/>
        </p:nvCxnSpPr>
        <p:spPr>
          <a:xfrm>
            <a:off x="1092246" y="5761464"/>
            <a:ext cx="0" cy="1096536"/>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lt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2625" y="114300"/>
            <a:ext cx="9001125" cy="6000750"/>
          </a:xfrm>
          <a:prstGeom prst="rect">
            <a:avLst/>
          </a:prstGeom>
        </p:spPr>
      </p:pic>
    </p:spTree>
    <p:extLst>
      <p:ext uri="{BB962C8B-B14F-4D97-AF65-F5344CB8AC3E}">
        <p14:creationId xmlns:p14="http://schemas.microsoft.com/office/powerpoint/2010/main" val="144380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rot="16200000">
            <a:off x="-1602633" y="2728949"/>
            <a:ext cx="5389757" cy="663575"/>
          </a:xfrm>
          <a:solidFill>
            <a:schemeClr val="bg2"/>
          </a:solidFill>
        </p:spPr>
        <p:txBody>
          <a:bodyPr>
            <a:noAutofit/>
          </a:bodyPr>
          <a:lstStyle/>
          <a:p>
            <a:r>
              <a:rPr lang="et-EE" sz="2800" dirty="0" err="1">
                <a:solidFill>
                  <a:srgbClr val="589EE7">
                    <a:alpha val="30000"/>
                  </a:srgbClr>
                </a:solidFill>
              </a:rPr>
              <a:t>Optometry</a:t>
            </a:r>
            <a:r>
              <a:rPr lang="et-EE" sz="2800" dirty="0">
                <a:solidFill>
                  <a:srgbClr val="589EE7">
                    <a:alpha val="30000"/>
                  </a:srgbClr>
                </a:solidFill>
              </a:rPr>
              <a:t> </a:t>
            </a:r>
            <a:r>
              <a:rPr lang="et-EE" sz="2800" dirty="0" err="1">
                <a:solidFill>
                  <a:srgbClr val="589EE7">
                    <a:alpha val="30000"/>
                  </a:srgbClr>
                </a:solidFill>
              </a:rPr>
              <a:t>Laboratories</a:t>
            </a:r>
            <a:endParaRPr lang="en-US" sz="2800" dirty="0">
              <a:solidFill>
                <a:srgbClr val="589EE7">
                  <a:alpha val="30000"/>
                </a:srgbClr>
              </a:solidFill>
            </a:endParaRPr>
          </a:p>
        </p:txBody>
      </p:sp>
      <p:sp>
        <p:nvSpPr>
          <p:cNvPr id="4" name="Slide Number Placeholder 3"/>
          <p:cNvSpPr>
            <a:spLocks noGrp="1"/>
          </p:cNvSpPr>
          <p:nvPr>
            <p:ph type="sldNum" sz="quarter" idx="12"/>
          </p:nvPr>
        </p:nvSpPr>
        <p:spPr/>
        <p:txBody>
          <a:bodyPr/>
          <a:lstStyle/>
          <a:p>
            <a:fld id="{EF4ACB41-94E5-4629-9639-BBC7D22E3BC4}" type="slidenum">
              <a:rPr lang="en-US" smtClean="0"/>
              <a:pPr/>
              <a:t>17</a:t>
            </a:fld>
            <a:endParaRPr lang="en-US" dirty="0"/>
          </a:p>
        </p:txBody>
      </p:sp>
      <p:cxnSp>
        <p:nvCxnSpPr>
          <p:cNvPr id="7" name="Straight Connector 6"/>
          <p:cNvCxnSpPr>
            <a:cxnSpLocks/>
          </p:cNvCxnSpPr>
          <p:nvPr/>
        </p:nvCxnSpPr>
        <p:spPr>
          <a:xfrm>
            <a:off x="1092246" y="5761464"/>
            <a:ext cx="0" cy="1096536"/>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lt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063" y="344999"/>
            <a:ext cx="4516145" cy="3010763"/>
          </a:xfrm>
          <a:prstGeom prst="rect">
            <a:avLst/>
          </a:prstGeom>
        </p:spPr>
      </p:pic>
      <p:pic>
        <p:nvPicPr>
          <p:cNvPr id="9" name="Pilt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063" y="3455132"/>
            <a:ext cx="4516145" cy="3010764"/>
          </a:xfrm>
          <a:prstGeom prst="rect">
            <a:avLst/>
          </a:prstGeom>
        </p:spPr>
      </p:pic>
      <p:pic>
        <p:nvPicPr>
          <p:cNvPr id="11" name="Pilt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9429" y="353876"/>
            <a:ext cx="4516537" cy="3010763"/>
          </a:xfrm>
          <a:prstGeom prst="rect">
            <a:avLst/>
          </a:prstGeom>
        </p:spPr>
      </p:pic>
      <p:pic>
        <p:nvPicPr>
          <p:cNvPr id="2" name="Pilt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9818" y="3455131"/>
            <a:ext cx="4516148" cy="3010765"/>
          </a:xfrm>
          <a:prstGeom prst="rect">
            <a:avLst/>
          </a:prstGeom>
        </p:spPr>
      </p:pic>
    </p:spTree>
    <p:extLst>
      <p:ext uri="{BB962C8B-B14F-4D97-AF65-F5344CB8AC3E}">
        <p14:creationId xmlns:p14="http://schemas.microsoft.com/office/powerpoint/2010/main" val="210192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19088" y="2263538"/>
            <a:ext cx="5187062" cy="954107"/>
          </a:xfrm>
          <a:prstGeom prst="rect">
            <a:avLst/>
          </a:prstGeom>
        </p:spPr>
        <p:txBody>
          <a:bodyPr wrap="square">
            <a:spAutoFit/>
          </a:bodyPr>
          <a:lstStyle/>
          <a:p>
            <a:pPr>
              <a:buClr>
                <a:srgbClr val="FFC000"/>
              </a:buClr>
              <a:buSzPct val="150000"/>
              <a:tabLst>
                <a:tab pos="357188" algn="l"/>
              </a:tabLst>
            </a:pPr>
            <a:r>
              <a:rPr lang="en-US" sz="1600" dirty="0">
                <a:solidFill>
                  <a:schemeClr val="accent2"/>
                </a:solidFill>
                <a:latin typeface="Montserrat" pitchFamily="2" charset="77"/>
                <a:cs typeface="Calibri" panose="020F0502020204030204" pitchFamily="34" charset="0"/>
              </a:rPr>
              <a:t> </a:t>
            </a:r>
          </a:p>
          <a:p>
            <a:pPr>
              <a:buClr>
                <a:srgbClr val="FFC000"/>
              </a:buClr>
              <a:buSzPct val="150000"/>
              <a:tabLst>
                <a:tab pos="357188" algn="l"/>
              </a:tabLst>
            </a:pPr>
            <a:endParaRPr lang="en-US" sz="2000" dirty="0">
              <a:solidFill>
                <a:schemeClr val="accent2"/>
              </a:solidFill>
              <a:latin typeface="+mj-lt"/>
              <a:cs typeface="Calibri" panose="020F0502020204030204" pitchFamily="34" charset="0"/>
            </a:endParaRPr>
          </a:p>
          <a:p>
            <a:pPr>
              <a:buClr>
                <a:srgbClr val="FFC000"/>
              </a:buClr>
              <a:buSzPct val="150000"/>
              <a:tabLst>
                <a:tab pos="357188" algn="l"/>
              </a:tabLst>
            </a:pPr>
            <a:endParaRPr lang="en-US" sz="2000" dirty="0">
              <a:solidFill>
                <a:schemeClr val="accent2"/>
              </a:solidFill>
              <a:latin typeface="+mj-lt"/>
              <a:cs typeface="Calibri" panose="020F0502020204030204" pitchFamily="34" charset="0"/>
            </a:endParaRPr>
          </a:p>
        </p:txBody>
      </p:sp>
      <p:sp>
        <p:nvSpPr>
          <p:cNvPr id="6" name="Title 1"/>
          <p:cNvSpPr>
            <a:spLocks noGrp="1"/>
          </p:cNvSpPr>
          <p:nvPr>
            <p:ph type="title"/>
          </p:nvPr>
        </p:nvSpPr>
        <p:spPr>
          <a:xfrm rot="16200000">
            <a:off x="-1602633" y="2728949"/>
            <a:ext cx="5389757" cy="663575"/>
          </a:xfrm>
          <a:solidFill>
            <a:schemeClr val="bg2"/>
          </a:solidFill>
        </p:spPr>
        <p:txBody>
          <a:bodyPr>
            <a:noAutofit/>
          </a:bodyPr>
          <a:lstStyle/>
          <a:p>
            <a:r>
              <a:rPr lang="et-EE" sz="2800" dirty="0" err="1">
                <a:solidFill>
                  <a:schemeClr val="accent2">
                    <a:alpha val="30000"/>
                  </a:schemeClr>
                </a:solidFill>
              </a:rPr>
              <a:t>Dental</a:t>
            </a:r>
            <a:r>
              <a:rPr lang="et-EE" sz="2800" dirty="0">
                <a:solidFill>
                  <a:schemeClr val="accent2">
                    <a:alpha val="30000"/>
                  </a:schemeClr>
                </a:solidFill>
              </a:rPr>
              <a:t> </a:t>
            </a:r>
            <a:r>
              <a:rPr lang="et-EE" sz="2800" dirty="0" err="1">
                <a:solidFill>
                  <a:schemeClr val="accent2">
                    <a:alpha val="30000"/>
                  </a:schemeClr>
                </a:solidFill>
              </a:rPr>
              <a:t>Technocology</a:t>
            </a:r>
            <a:r>
              <a:rPr lang="et-EE" sz="2800" dirty="0">
                <a:solidFill>
                  <a:schemeClr val="accent2">
                    <a:alpha val="30000"/>
                  </a:schemeClr>
                </a:solidFill>
              </a:rPr>
              <a:t> </a:t>
            </a:r>
            <a:r>
              <a:rPr lang="et-EE" sz="2800" dirty="0" err="1">
                <a:solidFill>
                  <a:schemeClr val="accent2">
                    <a:alpha val="30000"/>
                  </a:schemeClr>
                </a:solidFill>
              </a:rPr>
              <a:t>Laboratories</a:t>
            </a:r>
            <a:endParaRPr lang="en-US" sz="2800" dirty="0">
              <a:solidFill>
                <a:schemeClr val="accent2">
                  <a:alpha val="30000"/>
                </a:schemeClr>
              </a:solidFill>
            </a:endParaRPr>
          </a:p>
        </p:txBody>
      </p:sp>
      <p:sp>
        <p:nvSpPr>
          <p:cNvPr id="4" name="Slide Number Placeholder 3"/>
          <p:cNvSpPr>
            <a:spLocks noGrp="1"/>
          </p:cNvSpPr>
          <p:nvPr>
            <p:ph type="sldNum" sz="quarter" idx="12"/>
          </p:nvPr>
        </p:nvSpPr>
        <p:spPr/>
        <p:txBody>
          <a:bodyPr/>
          <a:lstStyle/>
          <a:p>
            <a:fld id="{EF4ACB41-94E5-4629-9639-BBC7D22E3BC4}" type="slidenum">
              <a:rPr lang="en-US" smtClean="0"/>
              <a:pPr/>
              <a:t>18</a:t>
            </a:fld>
            <a:endParaRPr lang="en-US" dirty="0"/>
          </a:p>
        </p:txBody>
      </p:sp>
      <p:cxnSp>
        <p:nvCxnSpPr>
          <p:cNvPr id="7" name="Straight Connector 6"/>
          <p:cNvCxnSpPr>
            <a:cxnSpLocks/>
          </p:cNvCxnSpPr>
          <p:nvPr/>
        </p:nvCxnSpPr>
        <p:spPr>
          <a:xfrm>
            <a:off x="1092246" y="5761464"/>
            <a:ext cx="0" cy="1096536"/>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lt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0749" y="402454"/>
            <a:ext cx="4489957" cy="2993046"/>
          </a:xfrm>
          <a:prstGeom prst="rect">
            <a:avLst/>
          </a:prstGeom>
        </p:spPr>
      </p:pic>
      <p:pic>
        <p:nvPicPr>
          <p:cNvPr id="9" name="Pilt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8303" y="3462225"/>
            <a:ext cx="4489569" cy="2993046"/>
          </a:xfrm>
          <a:prstGeom prst="rect">
            <a:avLst/>
          </a:prstGeom>
        </p:spPr>
      </p:pic>
      <p:pic>
        <p:nvPicPr>
          <p:cNvPr id="10" name="Pilt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0749" y="3461967"/>
            <a:ext cx="4489957" cy="2993304"/>
          </a:xfrm>
          <a:prstGeom prst="rect">
            <a:avLst/>
          </a:prstGeom>
        </p:spPr>
      </p:pic>
      <p:pic>
        <p:nvPicPr>
          <p:cNvPr id="5" name="Pilt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8303" y="402798"/>
            <a:ext cx="4489569" cy="2992700"/>
          </a:xfrm>
          <a:prstGeom prst="rect">
            <a:avLst/>
          </a:prstGeom>
        </p:spPr>
      </p:pic>
    </p:spTree>
    <p:extLst>
      <p:ext uri="{BB962C8B-B14F-4D97-AF65-F5344CB8AC3E}">
        <p14:creationId xmlns:p14="http://schemas.microsoft.com/office/powerpoint/2010/main" val="210192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rot="16200000">
            <a:off x="-1602633" y="2728949"/>
            <a:ext cx="5389757" cy="663575"/>
          </a:xfrm>
          <a:solidFill>
            <a:schemeClr val="bg2"/>
          </a:solidFill>
        </p:spPr>
        <p:txBody>
          <a:bodyPr>
            <a:noAutofit/>
          </a:bodyPr>
          <a:lstStyle/>
          <a:p>
            <a:r>
              <a:rPr lang="et-EE" sz="2800" err="1">
                <a:solidFill>
                  <a:schemeClr val="accent2">
                    <a:alpha val="30000"/>
                  </a:schemeClr>
                </a:solidFill>
              </a:rPr>
              <a:t>Pharmacy</a:t>
            </a:r>
            <a:r>
              <a:rPr lang="et-EE" sz="2800" dirty="0">
                <a:solidFill>
                  <a:schemeClr val="accent2">
                    <a:alpha val="30000"/>
                  </a:schemeClr>
                </a:solidFill>
              </a:rPr>
              <a:t> </a:t>
            </a:r>
            <a:r>
              <a:rPr lang="et-EE" sz="2800" dirty="0" err="1">
                <a:solidFill>
                  <a:schemeClr val="accent2">
                    <a:alpha val="30000"/>
                  </a:schemeClr>
                </a:solidFill>
              </a:rPr>
              <a:t>Laboratories</a:t>
            </a:r>
            <a:endParaRPr lang="en-US" sz="2800" dirty="0">
              <a:solidFill>
                <a:schemeClr val="accent2">
                  <a:alpha val="30000"/>
                </a:schemeClr>
              </a:solidFill>
            </a:endParaRPr>
          </a:p>
        </p:txBody>
      </p:sp>
      <p:sp>
        <p:nvSpPr>
          <p:cNvPr id="4" name="Slide Number Placeholder 3"/>
          <p:cNvSpPr>
            <a:spLocks noGrp="1"/>
          </p:cNvSpPr>
          <p:nvPr>
            <p:ph type="sldNum" sz="quarter" idx="12"/>
          </p:nvPr>
        </p:nvSpPr>
        <p:spPr/>
        <p:txBody>
          <a:bodyPr/>
          <a:lstStyle/>
          <a:p>
            <a:fld id="{EF4ACB41-94E5-4629-9639-BBC7D22E3BC4}" type="slidenum">
              <a:rPr lang="en-US" smtClean="0"/>
              <a:pPr/>
              <a:t>19</a:t>
            </a:fld>
            <a:endParaRPr lang="en-US" dirty="0"/>
          </a:p>
        </p:txBody>
      </p:sp>
      <p:cxnSp>
        <p:nvCxnSpPr>
          <p:cNvPr id="7" name="Straight Connector 6"/>
          <p:cNvCxnSpPr>
            <a:cxnSpLocks/>
          </p:cNvCxnSpPr>
          <p:nvPr/>
        </p:nvCxnSpPr>
        <p:spPr>
          <a:xfrm>
            <a:off x="1092246" y="5761464"/>
            <a:ext cx="0" cy="1096536"/>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l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8771" y="420508"/>
            <a:ext cx="4490807" cy="2993871"/>
          </a:xfrm>
          <a:prstGeom prst="rect">
            <a:avLst/>
          </a:prstGeom>
        </p:spPr>
      </p:pic>
      <p:pic>
        <p:nvPicPr>
          <p:cNvPr id="3" name="Pil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7233" y="3499867"/>
            <a:ext cx="4489511" cy="2993007"/>
          </a:xfrm>
          <a:prstGeom prst="rect">
            <a:avLst/>
          </a:prstGeom>
        </p:spPr>
      </p:pic>
      <p:pic>
        <p:nvPicPr>
          <p:cNvPr id="8" name="Pilt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9620" y="3499568"/>
            <a:ext cx="4489958" cy="2993306"/>
          </a:xfrm>
          <a:prstGeom prst="rect">
            <a:avLst/>
          </a:prstGeom>
        </p:spPr>
      </p:pic>
      <p:pic>
        <p:nvPicPr>
          <p:cNvPr id="9" name="Pilt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7233" y="421082"/>
            <a:ext cx="4489511" cy="2993297"/>
          </a:xfrm>
          <a:prstGeom prst="rect">
            <a:avLst/>
          </a:prstGeom>
        </p:spPr>
      </p:pic>
    </p:spTree>
    <p:extLst>
      <p:ext uri="{BB962C8B-B14F-4D97-AF65-F5344CB8AC3E}">
        <p14:creationId xmlns:p14="http://schemas.microsoft.com/office/powerpoint/2010/main" val="210192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75495" y="1702082"/>
            <a:ext cx="5258982" cy="3046988"/>
          </a:xfrm>
          <a:prstGeom prst="rect">
            <a:avLst/>
          </a:prstGeom>
          <a:noFill/>
        </p:spPr>
        <p:txBody>
          <a:bodyPr wrap="square" rtlCol="0">
            <a:spAutoFit/>
          </a:bodyPr>
          <a:lstStyle/>
          <a:p>
            <a:pPr>
              <a:lnSpc>
                <a:spcPct val="80000"/>
              </a:lnSpc>
            </a:pPr>
            <a:r>
              <a:rPr lang="et-EE" sz="6000" cap="all" dirty="0">
                <a:solidFill>
                  <a:schemeClr val="accent2"/>
                </a:solidFill>
                <a:latin typeface="Montserrat Medium" panose="00000600000000000000" pitchFamily="2" charset="-70"/>
              </a:rPr>
              <a:t>TALLINN</a:t>
            </a:r>
            <a:br>
              <a:rPr lang="et-EE" sz="6000" cap="all" dirty="0">
                <a:solidFill>
                  <a:schemeClr val="accent2"/>
                </a:solidFill>
                <a:latin typeface="Montserrat Medium" panose="00000600000000000000" pitchFamily="2" charset="-70"/>
              </a:rPr>
            </a:br>
            <a:r>
              <a:rPr lang="et-EE" sz="6000" cap="all" dirty="0">
                <a:solidFill>
                  <a:schemeClr val="accent2"/>
                </a:solidFill>
                <a:latin typeface="Montserrat Medium" panose="00000600000000000000" pitchFamily="2" charset="-70"/>
              </a:rPr>
              <a:t>HEALTH CARE</a:t>
            </a:r>
            <a:br>
              <a:rPr lang="et-EE" sz="6000" cap="all" dirty="0">
                <a:solidFill>
                  <a:schemeClr val="accent2"/>
                </a:solidFill>
                <a:latin typeface="Montserrat Medium" panose="00000600000000000000" pitchFamily="2" charset="-70"/>
              </a:rPr>
            </a:br>
            <a:r>
              <a:rPr lang="et-EE" sz="6000" cap="all" dirty="0">
                <a:solidFill>
                  <a:schemeClr val="accent2"/>
                </a:solidFill>
                <a:latin typeface="Montserrat Medium" panose="00000600000000000000" pitchFamily="2" charset="-70"/>
              </a:rPr>
              <a:t>COLLEGE</a:t>
            </a:r>
            <a:endParaRPr lang="en-US" sz="6000" cap="all" dirty="0">
              <a:solidFill>
                <a:schemeClr val="accent2"/>
              </a:solidFill>
              <a:latin typeface="Montserrat Medium" panose="00000600000000000000" pitchFamily="2" charset="-70"/>
            </a:endParaRPr>
          </a:p>
        </p:txBody>
      </p:sp>
      <p:sp>
        <p:nvSpPr>
          <p:cNvPr id="13" name="Title 1"/>
          <p:cNvSpPr txBox="1">
            <a:spLocks/>
          </p:cNvSpPr>
          <p:nvPr/>
        </p:nvSpPr>
        <p:spPr>
          <a:xfrm rot="16200000">
            <a:off x="541930" y="2364284"/>
            <a:ext cx="1100633" cy="4939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accent2"/>
                </a:solidFill>
                <a:latin typeface="+mj-lt"/>
                <a:ea typeface="+mj-ea"/>
                <a:cs typeface="+mj-cs"/>
              </a:defRPr>
            </a:lvl1pPr>
          </a:lstStyle>
          <a:p>
            <a:pPr algn="r"/>
            <a:r>
              <a:rPr lang="en-US" sz="2800" b="0">
                <a:solidFill>
                  <a:schemeClr val="bg1">
                    <a:lumMod val="85000"/>
                  </a:schemeClr>
                </a:solidFill>
                <a:ea typeface="Open Sans Light" panose="020B0306030504020204" pitchFamily="34" charset="0"/>
                <a:cs typeface="Open Sans Light" panose="020B0306030504020204" pitchFamily="34" charset="0"/>
              </a:rPr>
              <a:t>2018</a:t>
            </a:r>
            <a:endParaRPr lang="en-US" sz="2800" b="0" dirty="0">
              <a:solidFill>
                <a:schemeClr val="bg1">
                  <a:lumMod val="85000"/>
                </a:schemeClr>
              </a:solidFill>
              <a:ea typeface="Open Sans Light" panose="020B0306030504020204" pitchFamily="34" charset="0"/>
              <a:cs typeface="Open Sans Light" panose="020B0306030504020204" pitchFamily="34" charset="0"/>
            </a:endParaRPr>
          </a:p>
        </p:txBody>
      </p:sp>
      <p:cxnSp>
        <p:nvCxnSpPr>
          <p:cNvPr id="16" name="Straight Connector 15"/>
          <p:cNvCxnSpPr>
            <a:cxnSpLocks/>
          </p:cNvCxnSpPr>
          <p:nvPr/>
        </p:nvCxnSpPr>
        <p:spPr>
          <a:xfrm>
            <a:off x="1092246" y="3095812"/>
            <a:ext cx="0" cy="3762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C06E2F4-18E1-3747-9652-E045AA19C384}"/>
              </a:ext>
            </a:extLst>
          </p:cNvPr>
          <p:cNvCxnSpPr>
            <a:cxnSpLocks/>
            <a:endCxn id="13" idx="3"/>
          </p:cNvCxnSpPr>
          <p:nvPr/>
        </p:nvCxnSpPr>
        <p:spPr>
          <a:xfrm>
            <a:off x="1092246" y="17930"/>
            <a:ext cx="1" cy="2042993"/>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lt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8968" y="4888126"/>
            <a:ext cx="871106" cy="1129687"/>
          </a:xfrm>
          <a:prstGeom prst="rect">
            <a:avLst/>
          </a:prstGeom>
        </p:spPr>
      </p:pic>
    </p:spTree>
    <p:extLst>
      <p:ext uri="{BB962C8B-B14F-4D97-AF65-F5344CB8AC3E}">
        <p14:creationId xmlns:p14="http://schemas.microsoft.com/office/powerpoint/2010/main" val="81687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rot="16200000">
            <a:off x="-1602633" y="2728949"/>
            <a:ext cx="5389757" cy="663575"/>
          </a:xfrm>
          <a:solidFill>
            <a:schemeClr val="bg2"/>
          </a:solidFill>
        </p:spPr>
        <p:txBody>
          <a:bodyPr>
            <a:noAutofit/>
          </a:bodyPr>
          <a:lstStyle/>
          <a:p>
            <a:r>
              <a:rPr lang="et-EE" sz="2800" dirty="0" err="1">
                <a:solidFill>
                  <a:schemeClr val="accent2">
                    <a:alpha val="30000"/>
                  </a:schemeClr>
                </a:solidFill>
              </a:rPr>
              <a:t>Occupational</a:t>
            </a:r>
            <a:r>
              <a:rPr lang="et-EE" sz="2800" dirty="0">
                <a:solidFill>
                  <a:schemeClr val="accent2">
                    <a:alpha val="30000"/>
                  </a:schemeClr>
                </a:solidFill>
              </a:rPr>
              <a:t> </a:t>
            </a:r>
            <a:r>
              <a:rPr lang="et-EE" sz="2800" dirty="0" err="1">
                <a:solidFill>
                  <a:schemeClr val="accent2">
                    <a:alpha val="30000"/>
                  </a:schemeClr>
                </a:solidFill>
              </a:rPr>
              <a:t>Therapy</a:t>
            </a:r>
            <a:r>
              <a:rPr lang="et-EE" sz="2800" dirty="0">
                <a:solidFill>
                  <a:schemeClr val="accent2">
                    <a:alpha val="30000"/>
                  </a:schemeClr>
                </a:solidFill>
              </a:rPr>
              <a:t> </a:t>
            </a:r>
            <a:r>
              <a:rPr lang="et-EE" sz="2800" dirty="0" err="1">
                <a:solidFill>
                  <a:schemeClr val="accent2">
                    <a:alpha val="30000"/>
                  </a:schemeClr>
                </a:solidFill>
              </a:rPr>
              <a:t>Learning</a:t>
            </a:r>
            <a:r>
              <a:rPr lang="et-EE" sz="2800" dirty="0">
                <a:solidFill>
                  <a:schemeClr val="accent2">
                    <a:alpha val="30000"/>
                  </a:schemeClr>
                </a:solidFill>
              </a:rPr>
              <a:t> </a:t>
            </a:r>
            <a:r>
              <a:rPr lang="et-EE" sz="2800" dirty="0" err="1">
                <a:solidFill>
                  <a:schemeClr val="accent2">
                    <a:alpha val="30000"/>
                  </a:schemeClr>
                </a:solidFill>
              </a:rPr>
              <a:t>Apartment</a:t>
            </a:r>
            <a:endParaRPr lang="en-US" sz="2800" dirty="0">
              <a:solidFill>
                <a:schemeClr val="accent2">
                  <a:alpha val="30000"/>
                </a:schemeClr>
              </a:solidFill>
            </a:endParaRPr>
          </a:p>
        </p:txBody>
      </p:sp>
      <p:sp>
        <p:nvSpPr>
          <p:cNvPr id="4" name="Slide Number Placeholder 3"/>
          <p:cNvSpPr>
            <a:spLocks noGrp="1"/>
          </p:cNvSpPr>
          <p:nvPr>
            <p:ph type="sldNum" sz="quarter" idx="12"/>
          </p:nvPr>
        </p:nvSpPr>
        <p:spPr/>
        <p:txBody>
          <a:bodyPr/>
          <a:lstStyle/>
          <a:p>
            <a:fld id="{EF4ACB41-94E5-4629-9639-BBC7D22E3BC4}" type="slidenum">
              <a:rPr lang="en-US" smtClean="0"/>
              <a:pPr/>
              <a:t>20</a:t>
            </a:fld>
            <a:endParaRPr lang="en-US" dirty="0"/>
          </a:p>
        </p:txBody>
      </p:sp>
      <p:cxnSp>
        <p:nvCxnSpPr>
          <p:cNvPr id="7" name="Straight Connector 6"/>
          <p:cNvCxnSpPr>
            <a:cxnSpLocks/>
          </p:cNvCxnSpPr>
          <p:nvPr/>
        </p:nvCxnSpPr>
        <p:spPr>
          <a:xfrm>
            <a:off x="1092246" y="5761464"/>
            <a:ext cx="0" cy="1096536"/>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l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8062" y="1803031"/>
            <a:ext cx="4877908" cy="3251939"/>
          </a:xfrm>
          <a:prstGeom prst="rect">
            <a:avLst/>
          </a:prstGeom>
        </p:spPr>
      </p:pic>
      <p:pic>
        <p:nvPicPr>
          <p:cNvPr id="5" name="Pil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3417" y="281841"/>
            <a:ext cx="3877340" cy="5816010"/>
          </a:xfrm>
          <a:prstGeom prst="rect">
            <a:avLst/>
          </a:prstGeom>
        </p:spPr>
      </p:pic>
    </p:spTree>
    <p:extLst>
      <p:ext uri="{BB962C8B-B14F-4D97-AF65-F5344CB8AC3E}">
        <p14:creationId xmlns:p14="http://schemas.microsoft.com/office/powerpoint/2010/main" val="194804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rot="16200000">
            <a:off x="-1602633" y="2728949"/>
            <a:ext cx="5389757" cy="663575"/>
          </a:xfrm>
          <a:solidFill>
            <a:schemeClr val="bg2"/>
          </a:solidFill>
        </p:spPr>
        <p:txBody>
          <a:bodyPr>
            <a:noAutofit/>
          </a:bodyPr>
          <a:lstStyle/>
          <a:p>
            <a:r>
              <a:rPr lang="et-EE" sz="2800" err="1">
                <a:solidFill>
                  <a:schemeClr val="accent2">
                    <a:alpha val="30000"/>
                  </a:schemeClr>
                </a:solidFill>
              </a:rPr>
              <a:t>Ergonomic</a:t>
            </a:r>
            <a:r>
              <a:rPr lang="et-EE" sz="2800" dirty="0">
                <a:solidFill>
                  <a:schemeClr val="accent2">
                    <a:alpha val="30000"/>
                  </a:schemeClr>
                </a:solidFill>
              </a:rPr>
              <a:t> </a:t>
            </a:r>
            <a:r>
              <a:rPr lang="et-EE" sz="2800" dirty="0" err="1">
                <a:solidFill>
                  <a:schemeClr val="accent2">
                    <a:alpha val="30000"/>
                  </a:schemeClr>
                </a:solidFill>
              </a:rPr>
              <a:t>Classroom</a:t>
            </a:r>
            <a:endParaRPr lang="en-US" sz="2800" dirty="0">
              <a:solidFill>
                <a:schemeClr val="accent2">
                  <a:alpha val="30000"/>
                </a:schemeClr>
              </a:solidFill>
            </a:endParaRPr>
          </a:p>
        </p:txBody>
      </p:sp>
      <p:sp>
        <p:nvSpPr>
          <p:cNvPr id="4" name="Slide Number Placeholder 3"/>
          <p:cNvSpPr>
            <a:spLocks noGrp="1"/>
          </p:cNvSpPr>
          <p:nvPr>
            <p:ph type="sldNum" sz="quarter" idx="12"/>
          </p:nvPr>
        </p:nvSpPr>
        <p:spPr/>
        <p:txBody>
          <a:bodyPr/>
          <a:lstStyle/>
          <a:p>
            <a:fld id="{EF4ACB41-94E5-4629-9639-BBC7D22E3BC4}" type="slidenum">
              <a:rPr lang="en-US" smtClean="0"/>
              <a:pPr/>
              <a:t>21</a:t>
            </a:fld>
            <a:endParaRPr lang="en-US" dirty="0"/>
          </a:p>
        </p:txBody>
      </p:sp>
      <p:cxnSp>
        <p:nvCxnSpPr>
          <p:cNvPr id="7" name="Straight Connector 6"/>
          <p:cNvCxnSpPr>
            <a:cxnSpLocks/>
          </p:cNvCxnSpPr>
          <p:nvPr/>
        </p:nvCxnSpPr>
        <p:spPr>
          <a:xfrm>
            <a:off x="1092246" y="5761464"/>
            <a:ext cx="0" cy="1096536"/>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l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0740" y="262584"/>
            <a:ext cx="4972254" cy="3315117"/>
          </a:xfrm>
          <a:prstGeom prst="rect">
            <a:avLst/>
          </a:prstGeom>
        </p:spPr>
      </p:pic>
      <p:pic>
        <p:nvPicPr>
          <p:cNvPr id="3" name="Pil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9262" y="2538550"/>
            <a:ext cx="5502831" cy="3581139"/>
          </a:xfrm>
          <a:prstGeom prst="rect">
            <a:avLst/>
          </a:prstGeom>
        </p:spPr>
      </p:pic>
    </p:spTree>
    <p:extLst>
      <p:ext uri="{BB962C8B-B14F-4D97-AF65-F5344CB8AC3E}">
        <p14:creationId xmlns:p14="http://schemas.microsoft.com/office/powerpoint/2010/main" val="349066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rot="16200000">
            <a:off x="-1602633" y="2728949"/>
            <a:ext cx="5389757" cy="663575"/>
          </a:xfrm>
          <a:solidFill>
            <a:schemeClr val="bg2"/>
          </a:solidFill>
        </p:spPr>
        <p:txBody>
          <a:bodyPr>
            <a:noAutofit/>
          </a:bodyPr>
          <a:lstStyle/>
          <a:p>
            <a:r>
              <a:rPr lang="et-EE" sz="2800" dirty="0" err="1">
                <a:solidFill>
                  <a:schemeClr val="accent2">
                    <a:alpha val="30000"/>
                  </a:schemeClr>
                </a:solidFill>
              </a:rPr>
              <a:t>Assembly</a:t>
            </a:r>
            <a:r>
              <a:rPr lang="et-EE" sz="2800" dirty="0">
                <a:solidFill>
                  <a:schemeClr val="accent2">
                    <a:alpha val="30000"/>
                  </a:schemeClr>
                </a:solidFill>
              </a:rPr>
              <a:t> Hall</a:t>
            </a:r>
            <a:endParaRPr lang="en-US" sz="2800" dirty="0">
              <a:solidFill>
                <a:schemeClr val="accent2">
                  <a:alpha val="30000"/>
                </a:schemeClr>
              </a:solidFill>
            </a:endParaRPr>
          </a:p>
        </p:txBody>
      </p:sp>
      <p:sp>
        <p:nvSpPr>
          <p:cNvPr id="4" name="Slide Number Placeholder 3"/>
          <p:cNvSpPr>
            <a:spLocks noGrp="1"/>
          </p:cNvSpPr>
          <p:nvPr>
            <p:ph type="sldNum" sz="quarter" idx="12"/>
          </p:nvPr>
        </p:nvSpPr>
        <p:spPr/>
        <p:txBody>
          <a:bodyPr/>
          <a:lstStyle/>
          <a:p>
            <a:fld id="{EF4ACB41-94E5-4629-9639-BBC7D22E3BC4}" type="slidenum">
              <a:rPr lang="en-US" smtClean="0"/>
              <a:pPr/>
              <a:t>22</a:t>
            </a:fld>
            <a:endParaRPr lang="en-US" dirty="0"/>
          </a:p>
        </p:txBody>
      </p:sp>
      <p:cxnSp>
        <p:nvCxnSpPr>
          <p:cNvPr id="7" name="Straight Connector 6"/>
          <p:cNvCxnSpPr>
            <a:cxnSpLocks/>
          </p:cNvCxnSpPr>
          <p:nvPr/>
        </p:nvCxnSpPr>
        <p:spPr>
          <a:xfrm>
            <a:off x="1092246" y="5761464"/>
            <a:ext cx="0" cy="1096536"/>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lt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8944" y="331431"/>
            <a:ext cx="8724160" cy="5816107"/>
          </a:xfrm>
          <a:prstGeom prst="rect">
            <a:avLst/>
          </a:prstGeom>
        </p:spPr>
      </p:pic>
    </p:spTree>
    <p:extLst>
      <p:ext uri="{BB962C8B-B14F-4D97-AF65-F5344CB8AC3E}">
        <p14:creationId xmlns:p14="http://schemas.microsoft.com/office/powerpoint/2010/main" val="399819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rot="16200000">
            <a:off x="-1602633" y="2728949"/>
            <a:ext cx="5389757" cy="663575"/>
          </a:xfrm>
          <a:solidFill>
            <a:schemeClr val="bg2"/>
          </a:solidFill>
        </p:spPr>
        <p:txBody>
          <a:bodyPr>
            <a:noAutofit/>
          </a:bodyPr>
          <a:lstStyle/>
          <a:p>
            <a:r>
              <a:rPr lang="et-EE" sz="2800" dirty="0">
                <a:solidFill>
                  <a:schemeClr val="accent2">
                    <a:alpha val="30000"/>
                  </a:schemeClr>
                </a:solidFill>
              </a:rPr>
              <a:t>International </a:t>
            </a:r>
            <a:r>
              <a:rPr lang="et-EE" sz="2800" dirty="0" err="1">
                <a:solidFill>
                  <a:schemeClr val="accent2">
                    <a:alpha val="30000"/>
                  </a:schemeClr>
                </a:solidFill>
              </a:rPr>
              <a:t>Cooperation</a:t>
            </a:r>
            <a:endParaRPr lang="en-US" sz="2800" dirty="0">
              <a:solidFill>
                <a:schemeClr val="accent2">
                  <a:alpha val="30000"/>
                </a:schemeClr>
              </a:solidFill>
            </a:endParaRPr>
          </a:p>
        </p:txBody>
      </p:sp>
      <p:sp>
        <p:nvSpPr>
          <p:cNvPr id="4" name="Slide Number Placeholder 3"/>
          <p:cNvSpPr>
            <a:spLocks noGrp="1"/>
          </p:cNvSpPr>
          <p:nvPr>
            <p:ph type="sldNum" sz="quarter" idx="12"/>
          </p:nvPr>
        </p:nvSpPr>
        <p:spPr/>
        <p:txBody>
          <a:bodyPr/>
          <a:lstStyle/>
          <a:p>
            <a:fld id="{EF4ACB41-94E5-4629-9639-BBC7D22E3BC4}" type="slidenum">
              <a:rPr lang="en-US" smtClean="0"/>
              <a:pPr/>
              <a:t>23</a:t>
            </a:fld>
            <a:endParaRPr lang="en-US" dirty="0"/>
          </a:p>
        </p:txBody>
      </p:sp>
      <p:cxnSp>
        <p:nvCxnSpPr>
          <p:cNvPr id="7" name="Straight Connector 6"/>
          <p:cNvCxnSpPr>
            <a:cxnSpLocks/>
          </p:cNvCxnSpPr>
          <p:nvPr/>
        </p:nvCxnSpPr>
        <p:spPr>
          <a:xfrm>
            <a:off x="1092246" y="5761464"/>
            <a:ext cx="0" cy="1096536"/>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8D31061-F3E7-984A-BCBA-FB7A47490560}"/>
              </a:ext>
            </a:extLst>
          </p:cNvPr>
          <p:cNvSpPr/>
          <p:nvPr/>
        </p:nvSpPr>
        <p:spPr>
          <a:xfrm>
            <a:off x="2019088" y="2017324"/>
            <a:ext cx="5187062" cy="4093428"/>
          </a:xfrm>
          <a:prstGeom prst="rect">
            <a:avLst/>
          </a:prstGeom>
        </p:spPr>
        <p:txBody>
          <a:bodyPr wrap="square">
            <a:spAutoFit/>
          </a:bodyPr>
          <a:lstStyle/>
          <a:p>
            <a:pPr marL="357188" indent="-357188">
              <a:buClr>
                <a:srgbClr val="FFC000"/>
              </a:buClr>
              <a:buSzPct val="150000"/>
              <a:buFont typeface="Wingdings" panose="05000000000000000000" pitchFamily="2" charset="2"/>
              <a:buChar char="§"/>
              <a:tabLst>
                <a:tab pos="357188" algn="l"/>
              </a:tabLst>
            </a:pPr>
            <a:r>
              <a:rPr lang="et-EE" sz="2000" dirty="0" err="1">
                <a:solidFill>
                  <a:schemeClr val="accent2"/>
                </a:solidFill>
                <a:latin typeface="+mj-lt"/>
                <a:cs typeface="Calibri" panose="020F0502020204030204" pitchFamily="34" charset="0"/>
              </a:rPr>
              <a:t>First</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week</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of</a:t>
            </a:r>
            <a:r>
              <a:rPr lang="et-EE" sz="2000" dirty="0">
                <a:solidFill>
                  <a:schemeClr val="accent2"/>
                </a:solidFill>
                <a:latin typeface="+mj-lt"/>
                <a:cs typeface="Calibri" panose="020F0502020204030204" pitchFamily="34" charset="0"/>
              </a:rPr>
              <a:t> November – International </a:t>
            </a:r>
            <a:r>
              <a:rPr lang="et-EE" sz="2000" dirty="0" err="1">
                <a:solidFill>
                  <a:schemeClr val="accent2"/>
                </a:solidFill>
                <a:latin typeface="+mj-lt"/>
                <a:cs typeface="Calibri" panose="020F0502020204030204" pitchFamily="34" charset="0"/>
              </a:rPr>
              <a:t>Week</a:t>
            </a:r>
            <a:endParaRPr lang="et-EE" sz="2000" dirty="0">
              <a:solidFill>
                <a:schemeClr val="accent2"/>
              </a:solidFill>
              <a:latin typeface="+mj-lt"/>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t-EE" sz="2000" dirty="0">
              <a:solidFill>
                <a:schemeClr val="accent2"/>
              </a:solidFill>
              <a:latin typeface="+mj-lt"/>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2000" dirty="0">
                <a:solidFill>
                  <a:schemeClr val="accent2"/>
                </a:solidFill>
                <a:latin typeface="+mj-lt"/>
                <a:cs typeface="Calibri" panose="020F0502020204030204" pitchFamily="34" charset="0"/>
              </a:rPr>
              <a:t>Erasmus+</a:t>
            </a:r>
          </a:p>
          <a:p>
            <a:pPr marL="357188" indent="-357188">
              <a:buClr>
                <a:srgbClr val="FFC000"/>
              </a:buClr>
              <a:buSzPct val="150000"/>
              <a:buFont typeface="Wingdings" panose="05000000000000000000" pitchFamily="2" charset="2"/>
              <a:buChar char="§"/>
              <a:tabLst>
                <a:tab pos="357188" algn="l"/>
              </a:tabLst>
            </a:pPr>
            <a:endParaRPr lang="en-US" sz="2000" dirty="0">
              <a:solidFill>
                <a:schemeClr val="accent2"/>
              </a:solidFill>
              <a:latin typeface="+mj-lt"/>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2000" dirty="0">
                <a:solidFill>
                  <a:schemeClr val="accent2"/>
                </a:solidFill>
                <a:latin typeface="+mj-lt"/>
                <a:cs typeface="Calibri" panose="020F0502020204030204" pitchFamily="34" charset="0"/>
              </a:rPr>
              <a:t>Erasmus+ credit mobility</a:t>
            </a:r>
          </a:p>
          <a:p>
            <a:pPr marL="357188" indent="-357188">
              <a:buClr>
                <a:srgbClr val="FFC000"/>
              </a:buClr>
              <a:buSzPct val="150000"/>
              <a:buFont typeface="Wingdings" panose="05000000000000000000" pitchFamily="2" charset="2"/>
              <a:buChar char="§"/>
              <a:tabLst>
                <a:tab pos="357188" algn="l"/>
              </a:tabLst>
            </a:pPr>
            <a:endParaRPr lang="en-US" sz="2000" dirty="0">
              <a:solidFill>
                <a:schemeClr val="accent2"/>
              </a:solidFill>
              <a:latin typeface="+mj-lt"/>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2000" dirty="0" err="1">
                <a:solidFill>
                  <a:schemeClr val="accent2"/>
                </a:solidFill>
                <a:latin typeface="+mj-lt"/>
                <a:cs typeface="Calibri" panose="020F0502020204030204" pitchFamily="34" charset="0"/>
              </a:rPr>
              <a:t>Nordplus</a:t>
            </a:r>
            <a:endParaRPr lang="en-US" sz="2000" dirty="0">
              <a:solidFill>
                <a:schemeClr val="accent2"/>
              </a:solidFill>
              <a:latin typeface="+mj-lt"/>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2000" dirty="0">
              <a:solidFill>
                <a:schemeClr val="accent2"/>
              </a:solidFill>
              <a:latin typeface="+mj-lt"/>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2000" dirty="0">
                <a:solidFill>
                  <a:schemeClr val="accent2"/>
                </a:solidFill>
                <a:latin typeface="+mj-lt"/>
                <a:cs typeface="Calibri" panose="020F0502020204030204" pitchFamily="34" charset="0"/>
              </a:rPr>
              <a:t>EEA/Norway scholarship </a:t>
            </a:r>
            <a:r>
              <a:rPr lang="en-US" sz="2000" dirty="0" err="1">
                <a:solidFill>
                  <a:schemeClr val="accent2"/>
                </a:solidFill>
                <a:latin typeface="+mj-lt"/>
                <a:cs typeface="Calibri" panose="020F0502020204030204" pitchFamily="34" charset="0"/>
              </a:rPr>
              <a:t>programme</a:t>
            </a:r>
            <a:endParaRPr lang="en-US" sz="2000" dirty="0">
              <a:solidFill>
                <a:schemeClr val="accent2"/>
              </a:solidFill>
              <a:latin typeface="+mj-lt"/>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2000" dirty="0">
              <a:solidFill>
                <a:schemeClr val="accent2"/>
              </a:solidFill>
              <a:latin typeface="+mj-lt"/>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t-EE" sz="2000" dirty="0" err="1">
                <a:solidFill>
                  <a:schemeClr val="accent2"/>
                </a:solidFill>
                <a:latin typeface="+mj-lt"/>
                <a:cs typeface="Calibri" panose="020F0502020204030204" pitchFamily="34" charset="0"/>
              </a:rPr>
              <a:t>Bilateral</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agreements</a:t>
            </a:r>
            <a:endParaRPr lang="en-US" sz="2000" dirty="0">
              <a:solidFill>
                <a:schemeClr val="accent2"/>
              </a:solidFill>
              <a:latin typeface="+mj-lt"/>
              <a:cs typeface="Calibri" panose="020F0502020204030204" pitchFamily="34" charset="0"/>
            </a:endParaRPr>
          </a:p>
        </p:txBody>
      </p:sp>
      <p:pic>
        <p:nvPicPr>
          <p:cNvPr id="14" name="Pilt 7">
            <a:extLst>
              <a:ext uri="{FF2B5EF4-FFF2-40B4-BE49-F238E27FC236}">
                <a16:creationId xmlns:a16="http://schemas.microsoft.com/office/drawing/2014/main" id="{33E928AC-3F34-7F4A-B907-3A5249EC82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7483" y="309570"/>
            <a:ext cx="1838667" cy="374427"/>
          </a:xfrm>
          <a:prstGeom prst="rect">
            <a:avLst/>
          </a:prstGeom>
        </p:spPr>
      </p:pic>
      <p:pic>
        <p:nvPicPr>
          <p:cNvPr id="15" name="Pilt 8">
            <a:extLst>
              <a:ext uri="{FF2B5EF4-FFF2-40B4-BE49-F238E27FC236}">
                <a16:creationId xmlns:a16="http://schemas.microsoft.com/office/drawing/2014/main" id="{B50E46B9-378D-DC42-A031-19512FE91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289" y="1134341"/>
            <a:ext cx="2083698" cy="662192"/>
          </a:xfrm>
          <a:prstGeom prst="rect">
            <a:avLst/>
          </a:prstGeom>
        </p:spPr>
      </p:pic>
      <p:pic>
        <p:nvPicPr>
          <p:cNvPr id="16" name="Pilt 9">
            <a:extLst>
              <a:ext uri="{FF2B5EF4-FFF2-40B4-BE49-F238E27FC236}">
                <a16:creationId xmlns:a16="http://schemas.microsoft.com/office/drawing/2014/main" id="{E98794A7-D2EA-7841-9873-364E2DD5AE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1267" y="309570"/>
            <a:ext cx="1321369" cy="891011"/>
          </a:xfrm>
          <a:prstGeom prst="rect">
            <a:avLst/>
          </a:prstGeom>
        </p:spPr>
      </p:pic>
      <p:pic>
        <p:nvPicPr>
          <p:cNvPr id="11" name="Pildi kohatäide 6"/>
          <p:cNvPicPr>
            <a:picLocks noChangeAspect="1"/>
          </p:cNvPicPr>
          <p:nvPr/>
        </p:nvPicPr>
        <p:blipFill>
          <a:blip r:embed="rId5" cstate="print">
            <a:extLst>
              <a:ext uri="{28A0092B-C50C-407E-A947-70E740481C1C}">
                <a14:useLocalDpi xmlns:a14="http://schemas.microsoft.com/office/drawing/2010/main" val="0"/>
              </a:ext>
            </a:extLst>
          </a:blip>
          <a:srcRect l="28223" r="28223"/>
          <a:stretch>
            <a:fillRect/>
          </a:stretch>
        </p:blipFill>
        <p:spPr>
          <a:xfrm>
            <a:off x="7712075" y="17611"/>
            <a:ext cx="4479925" cy="6858000"/>
          </a:xfrm>
          <a:prstGeom prst="rect">
            <a:avLst/>
          </a:prstGeom>
        </p:spPr>
      </p:pic>
    </p:spTree>
    <p:extLst>
      <p:ext uri="{BB962C8B-B14F-4D97-AF65-F5344CB8AC3E}">
        <p14:creationId xmlns:p14="http://schemas.microsoft.com/office/powerpoint/2010/main" val="215160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rot="16200000">
            <a:off x="-1623043" y="2765244"/>
            <a:ext cx="5430584" cy="663575"/>
          </a:xfrm>
        </p:spPr>
        <p:txBody>
          <a:bodyPr>
            <a:normAutofit fontScale="90000"/>
          </a:bodyPr>
          <a:lstStyle/>
          <a:p>
            <a:r>
              <a:rPr lang="et-EE" sz="2800" dirty="0" err="1">
                <a:solidFill>
                  <a:schemeClr val="accent2">
                    <a:alpha val="30000"/>
                  </a:schemeClr>
                </a:solidFill>
              </a:rPr>
              <a:t>Incoming</a:t>
            </a:r>
            <a:r>
              <a:rPr lang="et-EE" sz="2800" dirty="0">
                <a:solidFill>
                  <a:schemeClr val="accent2">
                    <a:alpha val="30000"/>
                  </a:schemeClr>
                </a:solidFill>
              </a:rPr>
              <a:t>: </a:t>
            </a:r>
            <a:r>
              <a:rPr lang="et-EE" sz="2800" dirty="0" err="1">
                <a:solidFill>
                  <a:schemeClr val="accent2">
                    <a:alpha val="30000"/>
                  </a:schemeClr>
                </a:solidFill>
              </a:rPr>
              <a:t>students</a:t>
            </a:r>
            <a:r>
              <a:rPr lang="et-EE" sz="2800" dirty="0">
                <a:solidFill>
                  <a:schemeClr val="accent2">
                    <a:alpha val="30000"/>
                  </a:schemeClr>
                </a:solidFill>
              </a:rPr>
              <a:t> and </a:t>
            </a:r>
            <a:r>
              <a:rPr lang="et-EE" sz="2800" dirty="0" err="1">
                <a:solidFill>
                  <a:schemeClr val="accent2">
                    <a:alpha val="30000"/>
                  </a:schemeClr>
                </a:solidFill>
              </a:rPr>
              <a:t>staff</a:t>
            </a:r>
            <a:r>
              <a:rPr lang="et-EE" sz="2800" dirty="0">
                <a:solidFill>
                  <a:schemeClr val="accent2">
                    <a:alpha val="30000"/>
                  </a:schemeClr>
                </a:solidFill>
              </a:rPr>
              <a:t> </a:t>
            </a:r>
            <a:r>
              <a:rPr lang="et-EE" sz="2800" dirty="0" err="1">
                <a:solidFill>
                  <a:schemeClr val="accent2">
                    <a:alpha val="30000"/>
                  </a:schemeClr>
                </a:solidFill>
              </a:rPr>
              <a:t>mobility</a:t>
            </a:r>
            <a:endParaRPr lang="en-US" sz="2800" dirty="0">
              <a:solidFill>
                <a:schemeClr val="accent2">
                  <a:alpha val="30000"/>
                </a:schemeClr>
              </a:solidFill>
            </a:endParaRPr>
          </a:p>
        </p:txBody>
      </p:sp>
      <p:cxnSp>
        <p:nvCxnSpPr>
          <p:cNvPr id="18" name="Straight Connector 17"/>
          <p:cNvCxnSpPr>
            <a:cxnSpLocks/>
          </p:cNvCxnSpPr>
          <p:nvPr/>
        </p:nvCxnSpPr>
        <p:spPr>
          <a:xfrm>
            <a:off x="1092246" y="5812325"/>
            <a:ext cx="0" cy="104567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 name="Diagramm 5"/>
          <p:cNvGraphicFramePr>
            <a:graphicFrameLocks/>
          </p:cNvGraphicFramePr>
          <p:nvPr>
            <p:extLst>
              <p:ext uri="{D42A27DB-BD31-4B8C-83A1-F6EECF244321}">
                <p14:modId xmlns:p14="http://schemas.microsoft.com/office/powerpoint/2010/main" val="2984367691"/>
              </p:ext>
            </p:extLst>
          </p:nvPr>
        </p:nvGraphicFramePr>
        <p:xfrm>
          <a:off x="2005243" y="694496"/>
          <a:ext cx="8915400" cy="5302370"/>
        </p:xfrm>
        <a:graphic>
          <a:graphicData uri="http://schemas.openxmlformats.org/drawingml/2006/chart">
            <c:chart xmlns:c="http://schemas.openxmlformats.org/drawingml/2006/chart" xmlns:r="http://schemas.openxmlformats.org/officeDocument/2006/relationships" r:id="rId2"/>
          </a:graphicData>
        </a:graphic>
      </p:graphicFrame>
      <p:sp>
        <p:nvSpPr>
          <p:cNvPr id="7" name="Slide Number Placeholder 3"/>
          <p:cNvSpPr>
            <a:spLocks noGrp="1"/>
          </p:cNvSpPr>
          <p:nvPr>
            <p:ph type="sldNum" sz="quarter" idx="12"/>
          </p:nvPr>
        </p:nvSpPr>
        <p:spPr>
          <a:xfrm>
            <a:off x="10023230" y="183296"/>
            <a:ext cx="1330569" cy="365125"/>
          </a:xfrm>
        </p:spPr>
        <p:txBody>
          <a:bodyPr/>
          <a:lstStyle/>
          <a:p>
            <a:fld id="{EF4ACB41-94E5-4629-9639-BBC7D22E3BC4}" type="slidenum">
              <a:rPr lang="en-US" smtClean="0"/>
              <a:pPr/>
              <a:t>24</a:t>
            </a:fld>
            <a:endParaRPr lang="en-US" dirty="0"/>
          </a:p>
        </p:txBody>
      </p:sp>
    </p:spTree>
    <p:extLst>
      <p:ext uri="{BB962C8B-B14F-4D97-AF65-F5344CB8AC3E}">
        <p14:creationId xmlns:p14="http://schemas.microsoft.com/office/powerpoint/2010/main" val="40922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a:cxnSpLocks/>
            <a:stCxn id="7" idx="1"/>
          </p:cNvCxnSpPr>
          <p:nvPr/>
        </p:nvCxnSpPr>
        <p:spPr>
          <a:xfrm flipH="1">
            <a:off x="1092247" y="5812323"/>
            <a:ext cx="2" cy="1045677"/>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DF397B8-5258-9F46-9480-BC7763D4B202}"/>
              </a:ext>
            </a:extLst>
          </p:cNvPr>
          <p:cNvSpPr>
            <a:spLocks noGrp="1"/>
          </p:cNvSpPr>
          <p:nvPr>
            <p:ph type="title"/>
          </p:nvPr>
        </p:nvSpPr>
        <p:spPr>
          <a:xfrm rot="16200000">
            <a:off x="-1671871" y="2716416"/>
            <a:ext cx="5528239" cy="663575"/>
          </a:xfrm>
        </p:spPr>
        <p:txBody>
          <a:bodyPr>
            <a:normAutofit fontScale="90000"/>
          </a:bodyPr>
          <a:lstStyle/>
          <a:p>
            <a:r>
              <a:rPr lang="et-EE" sz="2800" dirty="0" err="1">
                <a:solidFill>
                  <a:schemeClr val="accent2">
                    <a:alpha val="30000"/>
                  </a:schemeClr>
                </a:solidFill>
              </a:rPr>
              <a:t>Outgoing</a:t>
            </a:r>
            <a:r>
              <a:rPr lang="et-EE" sz="2800" dirty="0">
                <a:solidFill>
                  <a:schemeClr val="accent2">
                    <a:alpha val="30000"/>
                  </a:schemeClr>
                </a:solidFill>
              </a:rPr>
              <a:t>: </a:t>
            </a:r>
            <a:r>
              <a:rPr lang="et-EE" sz="2800" dirty="0" err="1">
                <a:solidFill>
                  <a:schemeClr val="accent2">
                    <a:alpha val="30000"/>
                  </a:schemeClr>
                </a:solidFill>
              </a:rPr>
              <a:t>students</a:t>
            </a:r>
            <a:r>
              <a:rPr lang="et-EE" sz="2800" dirty="0">
                <a:solidFill>
                  <a:schemeClr val="accent2">
                    <a:alpha val="30000"/>
                  </a:schemeClr>
                </a:solidFill>
              </a:rPr>
              <a:t> and </a:t>
            </a:r>
            <a:r>
              <a:rPr lang="et-EE" sz="2800" dirty="0" err="1">
                <a:solidFill>
                  <a:schemeClr val="accent2">
                    <a:alpha val="30000"/>
                  </a:schemeClr>
                </a:solidFill>
              </a:rPr>
              <a:t>staff</a:t>
            </a:r>
            <a:r>
              <a:rPr lang="et-EE" sz="2800" dirty="0">
                <a:solidFill>
                  <a:schemeClr val="accent2">
                    <a:alpha val="30000"/>
                  </a:schemeClr>
                </a:solidFill>
              </a:rPr>
              <a:t> </a:t>
            </a:r>
            <a:r>
              <a:rPr lang="et-EE" sz="2800" dirty="0" err="1">
                <a:solidFill>
                  <a:schemeClr val="accent2">
                    <a:alpha val="30000"/>
                  </a:schemeClr>
                </a:solidFill>
              </a:rPr>
              <a:t>mobility</a:t>
            </a:r>
            <a:endParaRPr lang="en-US" sz="2800" dirty="0">
              <a:solidFill>
                <a:schemeClr val="accent2">
                  <a:alpha val="30000"/>
                </a:schemeClr>
              </a:solidFill>
            </a:endParaRPr>
          </a:p>
        </p:txBody>
      </p:sp>
      <p:graphicFrame>
        <p:nvGraphicFramePr>
          <p:cNvPr id="8" name="Diagramm 7"/>
          <p:cNvGraphicFramePr>
            <a:graphicFrameLocks/>
          </p:cNvGraphicFramePr>
          <p:nvPr>
            <p:extLst>
              <p:ext uri="{D42A27DB-BD31-4B8C-83A1-F6EECF244321}">
                <p14:modId xmlns:p14="http://schemas.microsoft.com/office/powerpoint/2010/main" val="1486861414"/>
              </p:ext>
            </p:extLst>
          </p:nvPr>
        </p:nvGraphicFramePr>
        <p:xfrm>
          <a:off x="1922757" y="607680"/>
          <a:ext cx="8991600" cy="5460207"/>
        </p:xfrm>
        <a:graphic>
          <a:graphicData uri="http://schemas.openxmlformats.org/drawingml/2006/chart">
            <c:chart xmlns:c="http://schemas.openxmlformats.org/drawingml/2006/chart" xmlns:r="http://schemas.openxmlformats.org/officeDocument/2006/relationships" r:id="rId2"/>
          </a:graphicData>
        </a:graphic>
      </p:graphicFrame>
      <p:sp>
        <p:nvSpPr>
          <p:cNvPr id="10" name="Slide Number Placeholder 3"/>
          <p:cNvSpPr>
            <a:spLocks noGrp="1"/>
          </p:cNvSpPr>
          <p:nvPr>
            <p:ph type="sldNum" sz="quarter" idx="12"/>
          </p:nvPr>
        </p:nvSpPr>
        <p:spPr>
          <a:xfrm>
            <a:off x="10023230" y="183296"/>
            <a:ext cx="1330569" cy="365125"/>
          </a:xfrm>
        </p:spPr>
        <p:txBody>
          <a:bodyPr/>
          <a:lstStyle/>
          <a:p>
            <a:fld id="{EF4ACB41-94E5-4629-9639-BBC7D22E3BC4}" type="slidenum">
              <a:rPr lang="en-US" smtClean="0"/>
              <a:pPr/>
              <a:t>25</a:t>
            </a:fld>
            <a:endParaRPr lang="en-US" dirty="0"/>
          </a:p>
        </p:txBody>
      </p:sp>
    </p:spTree>
    <p:extLst>
      <p:ext uri="{BB962C8B-B14F-4D97-AF65-F5344CB8AC3E}">
        <p14:creationId xmlns:p14="http://schemas.microsoft.com/office/powerpoint/2010/main" val="357352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75457" y="5680870"/>
            <a:ext cx="5187062" cy="338554"/>
          </a:xfrm>
          <a:prstGeom prst="rect">
            <a:avLst/>
          </a:prstGeom>
        </p:spPr>
        <p:txBody>
          <a:bodyPr wrap="square">
            <a:spAutoFit/>
          </a:bodyPr>
          <a:lstStyle/>
          <a:p>
            <a:pPr marL="357188" indent="-357188">
              <a:buClr>
                <a:srgbClr val="FFC000"/>
              </a:buClr>
              <a:buSzPct val="150000"/>
              <a:buFont typeface="Wingdings" panose="05000000000000000000" pitchFamily="2" charset="2"/>
              <a:buChar char="§"/>
              <a:tabLst>
                <a:tab pos="357188" algn="l"/>
              </a:tabLst>
            </a:pPr>
            <a:r>
              <a:rPr lang="et-EE" sz="1600" dirty="0" err="1">
                <a:solidFill>
                  <a:schemeClr val="bg1">
                    <a:lumMod val="50000"/>
                  </a:schemeClr>
                </a:solidFill>
                <a:latin typeface="Montserrat Light" panose="00000400000000000000" pitchFamily="2" charset="-70"/>
                <a:cs typeface="Calibri" panose="020F0502020204030204" pitchFamily="34" charset="0"/>
              </a:rPr>
              <a:t>Has</a:t>
            </a:r>
            <a:r>
              <a:rPr lang="et-EE" sz="1600" dirty="0">
                <a:solidFill>
                  <a:schemeClr val="bg1">
                    <a:lumMod val="50000"/>
                  </a:schemeClr>
                </a:solidFill>
                <a:latin typeface="Montserrat Light" panose="00000400000000000000" pitchFamily="2" charset="-70"/>
                <a:cs typeface="Calibri" panose="020F0502020204030204" pitchFamily="34" charset="0"/>
              </a:rPr>
              <a:t> </a:t>
            </a:r>
            <a:r>
              <a:rPr lang="et-EE" sz="1600" dirty="0" err="1">
                <a:solidFill>
                  <a:schemeClr val="bg1">
                    <a:lumMod val="50000"/>
                  </a:schemeClr>
                </a:solidFill>
                <a:latin typeface="Montserrat Light" panose="00000400000000000000" pitchFamily="2" charset="-70"/>
                <a:cs typeface="Calibri" panose="020F0502020204030204" pitchFamily="34" charset="0"/>
              </a:rPr>
              <a:t>been</a:t>
            </a:r>
            <a:r>
              <a:rPr lang="et-EE" sz="1600" dirty="0">
                <a:solidFill>
                  <a:schemeClr val="bg1">
                    <a:lumMod val="50000"/>
                  </a:schemeClr>
                </a:solidFill>
                <a:latin typeface="Montserrat Light" panose="00000400000000000000" pitchFamily="2" charset="-70"/>
                <a:cs typeface="Calibri" panose="020F0502020204030204" pitchFamily="34" charset="0"/>
              </a:rPr>
              <a:t> </a:t>
            </a:r>
            <a:r>
              <a:rPr lang="et-EE" sz="1600" dirty="0" err="1">
                <a:solidFill>
                  <a:schemeClr val="bg1">
                    <a:lumMod val="50000"/>
                  </a:schemeClr>
                </a:solidFill>
                <a:latin typeface="Montserrat Light" panose="00000400000000000000" pitchFamily="2" charset="-70"/>
                <a:cs typeface="Calibri" panose="020F0502020204030204" pitchFamily="34" charset="0"/>
              </a:rPr>
              <a:t>active</a:t>
            </a:r>
            <a:r>
              <a:rPr lang="et-EE" sz="1600" dirty="0">
                <a:solidFill>
                  <a:schemeClr val="bg1">
                    <a:lumMod val="50000"/>
                  </a:schemeClr>
                </a:solidFill>
                <a:latin typeface="Montserrat Light" panose="00000400000000000000" pitchFamily="2" charset="-70"/>
                <a:cs typeface="Calibri" panose="020F0502020204030204" pitchFamily="34" charset="0"/>
              </a:rPr>
              <a:t> </a:t>
            </a:r>
            <a:r>
              <a:rPr lang="et-EE" sz="1600" dirty="0" err="1">
                <a:solidFill>
                  <a:schemeClr val="bg1">
                    <a:lumMod val="50000"/>
                  </a:schemeClr>
                </a:solidFill>
                <a:latin typeface="Montserrat Light" panose="00000400000000000000" pitchFamily="2" charset="-70"/>
                <a:cs typeface="Calibri" panose="020F0502020204030204" pitchFamily="34" charset="0"/>
              </a:rPr>
              <a:t>since</a:t>
            </a:r>
            <a:r>
              <a:rPr lang="et-EE" sz="1600" dirty="0">
                <a:solidFill>
                  <a:schemeClr val="bg1">
                    <a:lumMod val="50000"/>
                  </a:schemeClr>
                </a:solidFill>
                <a:latin typeface="Montserrat Light" panose="00000400000000000000" pitchFamily="2" charset="-70"/>
                <a:cs typeface="Calibri" panose="020F0502020204030204" pitchFamily="34" charset="0"/>
              </a:rPr>
              <a:t> 1995 </a:t>
            </a:r>
            <a:endParaRPr lang="en-US" sz="1600" dirty="0">
              <a:solidFill>
                <a:schemeClr val="bg1">
                  <a:lumMod val="50000"/>
                </a:schemeClr>
              </a:solidFill>
              <a:latin typeface="Montserrat Light" panose="00000400000000000000" pitchFamily="2" charset="-70"/>
              <a:cs typeface="Calibri" panose="020F0502020204030204" pitchFamily="34" charset="0"/>
            </a:endParaRPr>
          </a:p>
        </p:txBody>
      </p:sp>
      <p:sp>
        <p:nvSpPr>
          <p:cNvPr id="6" name="Title 1"/>
          <p:cNvSpPr>
            <a:spLocks noGrp="1"/>
          </p:cNvSpPr>
          <p:nvPr>
            <p:ph type="title"/>
          </p:nvPr>
        </p:nvSpPr>
        <p:spPr>
          <a:xfrm rot="16200000">
            <a:off x="-1602633" y="2728949"/>
            <a:ext cx="5389757" cy="663575"/>
          </a:xfrm>
          <a:solidFill>
            <a:schemeClr val="bg2"/>
          </a:solidFill>
        </p:spPr>
        <p:txBody>
          <a:bodyPr>
            <a:noAutofit/>
          </a:bodyPr>
          <a:lstStyle/>
          <a:p>
            <a:r>
              <a:rPr lang="et-EE" sz="2800" err="1">
                <a:solidFill>
                  <a:schemeClr val="bg1">
                    <a:lumMod val="65000"/>
                    <a:alpha val="30000"/>
                  </a:schemeClr>
                </a:solidFill>
              </a:rPr>
              <a:t>Student</a:t>
            </a:r>
            <a:r>
              <a:rPr lang="et-EE" sz="2800" dirty="0">
                <a:solidFill>
                  <a:schemeClr val="bg1">
                    <a:lumMod val="65000"/>
                    <a:alpha val="30000"/>
                  </a:schemeClr>
                </a:solidFill>
              </a:rPr>
              <a:t> </a:t>
            </a:r>
            <a:r>
              <a:rPr lang="et-EE" sz="2800" dirty="0" err="1">
                <a:solidFill>
                  <a:schemeClr val="bg1">
                    <a:lumMod val="65000"/>
                    <a:alpha val="30000"/>
                  </a:schemeClr>
                </a:solidFill>
              </a:rPr>
              <a:t>Council</a:t>
            </a:r>
            <a:endParaRPr lang="en-US" sz="2800" dirty="0">
              <a:solidFill>
                <a:schemeClr val="accent2">
                  <a:alpha val="30000"/>
                </a:schemeClr>
              </a:solidFill>
            </a:endParaRPr>
          </a:p>
        </p:txBody>
      </p:sp>
      <p:sp>
        <p:nvSpPr>
          <p:cNvPr id="4" name="Slide Number Placeholder 3"/>
          <p:cNvSpPr>
            <a:spLocks noGrp="1"/>
          </p:cNvSpPr>
          <p:nvPr>
            <p:ph type="sldNum" sz="quarter" idx="12"/>
          </p:nvPr>
        </p:nvSpPr>
        <p:spPr/>
        <p:txBody>
          <a:bodyPr/>
          <a:lstStyle/>
          <a:p>
            <a:fld id="{EF4ACB41-94E5-4629-9639-BBC7D22E3BC4}" type="slidenum">
              <a:rPr lang="en-US" smtClean="0"/>
              <a:pPr/>
              <a:t>26</a:t>
            </a:fld>
            <a:endParaRPr lang="en-US" dirty="0"/>
          </a:p>
        </p:txBody>
      </p:sp>
      <p:cxnSp>
        <p:nvCxnSpPr>
          <p:cNvPr id="7" name="Straight Connector 6"/>
          <p:cNvCxnSpPr>
            <a:cxnSpLocks/>
          </p:cNvCxnSpPr>
          <p:nvPr/>
        </p:nvCxnSpPr>
        <p:spPr>
          <a:xfrm>
            <a:off x="1092246" y="5761464"/>
            <a:ext cx="0" cy="1096536"/>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lt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5457" y="482483"/>
            <a:ext cx="7641085" cy="5094057"/>
          </a:xfrm>
          <a:prstGeom prst="rect">
            <a:avLst/>
          </a:prstGeom>
        </p:spPr>
      </p:pic>
    </p:spTree>
    <p:extLst>
      <p:ext uri="{BB962C8B-B14F-4D97-AF65-F5344CB8AC3E}">
        <p14:creationId xmlns:p14="http://schemas.microsoft.com/office/powerpoint/2010/main" val="188733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19088" y="3763297"/>
            <a:ext cx="5187062" cy="1938992"/>
          </a:xfrm>
          <a:prstGeom prst="rect">
            <a:avLst/>
          </a:prstGeom>
        </p:spPr>
        <p:txBody>
          <a:bodyPr wrap="square">
            <a:spAutoFit/>
          </a:bodyPr>
          <a:lstStyle/>
          <a:p>
            <a:pPr marL="357188" indent="-357188">
              <a:buClr>
                <a:srgbClr val="FFC000"/>
              </a:buClr>
              <a:buSzPct val="150000"/>
              <a:buFont typeface="Wingdings" panose="05000000000000000000" pitchFamily="2" charset="2"/>
              <a:buChar char="§"/>
              <a:tabLst>
                <a:tab pos="357188" algn="l"/>
              </a:tabLst>
            </a:pPr>
            <a:r>
              <a:rPr lang="et-EE" sz="2000" dirty="0" err="1">
                <a:solidFill>
                  <a:schemeClr val="accent2"/>
                </a:solidFill>
                <a:latin typeface="+mj-lt"/>
                <a:cs typeface="Calibri" panose="020F0502020204030204" pitchFamily="34" charset="0"/>
              </a:rPr>
              <a:t>Accommodates</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up</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to</a:t>
            </a:r>
            <a:r>
              <a:rPr lang="et-EE" sz="2000" dirty="0">
                <a:solidFill>
                  <a:schemeClr val="accent2"/>
                </a:solidFill>
                <a:latin typeface="+mj-lt"/>
                <a:cs typeface="Calibri" panose="020F0502020204030204" pitchFamily="34" charset="0"/>
              </a:rPr>
              <a:t> 250 </a:t>
            </a:r>
            <a:r>
              <a:rPr lang="et-EE" sz="2000" dirty="0" err="1">
                <a:solidFill>
                  <a:schemeClr val="accent2"/>
                </a:solidFill>
                <a:latin typeface="+mj-lt"/>
                <a:cs typeface="Calibri" panose="020F0502020204030204" pitchFamily="34" charset="0"/>
              </a:rPr>
              <a:t>students</a:t>
            </a:r>
            <a:endParaRPr lang="en-US" sz="2000" dirty="0">
              <a:solidFill>
                <a:schemeClr val="accent2"/>
              </a:solidFill>
              <a:latin typeface="+mj-lt"/>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2000" dirty="0">
              <a:solidFill>
                <a:schemeClr val="accent2"/>
              </a:solidFill>
              <a:latin typeface="+mj-lt"/>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t-EE" sz="2000" dirty="0" err="1">
                <a:solidFill>
                  <a:schemeClr val="accent2"/>
                </a:solidFill>
                <a:latin typeface="+mj-lt"/>
                <a:cs typeface="Calibri" panose="020F0502020204030204" pitchFamily="34" charset="0"/>
              </a:rPr>
              <a:t>Reasonable</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prices</a:t>
            </a:r>
            <a:endParaRPr lang="en-US" sz="2000" dirty="0">
              <a:solidFill>
                <a:schemeClr val="accent2"/>
              </a:solidFill>
              <a:latin typeface="+mj-lt"/>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2000" dirty="0">
              <a:solidFill>
                <a:schemeClr val="accent2"/>
              </a:solidFill>
              <a:latin typeface="+mj-lt"/>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2000" dirty="0" err="1">
                <a:solidFill>
                  <a:schemeClr val="accent2"/>
                </a:solidFill>
                <a:latin typeface="+mj-lt"/>
                <a:cs typeface="Calibri" panose="020F0502020204030204" pitchFamily="34" charset="0"/>
              </a:rPr>
              <a:t>Virtu</a:t>
            </a:r>
            <a:r>
              <a:rPr lang="et-EE" sz="2000" dirty="0" err="1">
                <a:solidFill>
                  <a:schemeClr val="accent2"/>
                </a:solidFill>
                <a:latin typeface="+mj-lt"/>
                <a:cs typeface="Calibri" panose="020F0502020204030204" pitchFamily="34" charset="0"/>
              </a:rPr>
              <a:t>al</a:t>
            </a:r>
            <a:r>
              <a:rPr lang="et-EE" sz="2000" dirty="0">
                <a:solidFill>
                  <a:schemeClr val="accent2"/>
                </a:solidFill>
                <a:latin typeface="+mj-lt"/>
                <a:cs typeface="Calibri" panose="020F0502020204030204" pitchFamily="34" charset="0"/>
              </a:rPr>
              <a:t> </a:t>
            </a:r>
            <a:r>
              <a:rPr lang="et-EE" sz="2000" dirty="0" err="1">
                <a:solidFill>
                  <a:schemeClr val="accent2"/>
                </a:solidFill>
                <a:latin typeface="+mj-lt"/>
                <a:cs typeface="Calibri" panose="020F0502020204030204" pitchFamily="34" charset="0"/>
              </a:rPr>
              <a:t>tour</a:t>
            </a:r>
            <a:r>
              <a:rPr lang="en-US" sz="2000" dirty="0">
                <a:solidFill>
                  <a:schemeClr val="accent2"/>
                </a:solidFill>
                <a:latin typeface="+mj-lt"/>
                <a:cs typeface="Calibri" panose="020F0502020204030204" pitchFamily="34" charset="0"/>
              </a:rPr>
              <a:t>: </a:t>
            </a:r>
            <a:br>
              <a:rPr lang="et-EE" sz="2000" dirty="0">
                <a:solidFill>
                  <a:schemeClr val="accent2"/>
                </a:solidFill>
                <a:latin typeface="+mj-lt"/>
                <a:cs typeface="Calibri" panose="020F0502020204030204" pitchFamily="34" charset="0"/>
              </a:rPr>
            </a:br>
            <a:r>
              <a:rPr lang="en-US" sz="2000" dirty="0">
                <a:solidFill>
                  <a:srgbClr val="589EE7"/>
                </a:solidFill>
                <a:latin typeface="Montserrat Light" panose="00000400000000000000" pitchFamily="2" charset="-70"/>
                <a:cs typeface="Calibri" panose="020F0502020204030204" pitchFamily="34" charset="0"/>
                <a:hlinkClick r:id="rId2"/>
              </a:rPr>
              <a:t>www.ttk.ee/virtuaaltuur </a:t>
            </a:r>
            <a:endParaRPr lang="en-US" sz="2000" dirty="0">
              <a:solidFill>
                <a:srgbClr val="589EE7"/>
              </a:solidFill>
              <a:latin typeface="Montserrat Light" panose="00000400000000000000" pitchFamily="2" charset="-70"/>
              <a:cs typeface="Calibri" panose="020F0502020204030204" pitchFamily="34" charset="0"/>
            </a:endParaRPr>
          </a:p>
        </p:txBody>
      </p:sp>
      <p:sp>
        <p:nvSpPr>
          <p:cNvPr id="6" name="Title 1"/>
          <p:cNvSpPr>
            <a:spLocks noGrp="1"/>
          </p:cNvSpPr>
          <p:nvPr>
            <p:ph type="title"/>
          </p:nvPr>
        </p:nvSpPr>
        <p:spPr>
          <a:xfrm rot="16200000">
            <a:off x="-1602633" y="2728949"/>
            <a:ext cx="5389757" cy="663575"/>
          </a:xfrm>
          <a:solidFill>
            <a:schemeClr val="bg2"/>
          </a:solidFill>
        </p:spPr>
        <p:txBody>
          <a:bodyPr>
            <a:noAutofit/>
          </a:bodyPr>
          <a:lstStyle/>
          <a:p>
            <a:r>
              <a:rPr lang="et-EE" sz="2800" dirty="0" err="1">
                <a:solidFill>
                  <a:schemeClr val="bg1">
                    <a:lumMod val="65000"/>
                    <a:alpha val="30000"/>
                  </a:schemeClr>
                </a:solidFill>
              </a:rPr>
              <a:t>Student</a:t>
            </a:r>
            <a:r>
              <a:rPr lang="et-EE" sz="2800" dirty="0">
                <a:solidFill>
                  <a:schemeClr val="bg1">
                    <a:lumMod val="65000"/>
                    <a:alpha val="30000"/>
                  </a:schemeClr>
                </a:solidFill>
              </a:rPr>
              <a:t> </a:t>
            </a:r>
            <a:r>
              <a:rPr lang="et-EE" sz="2800" dirty="0" err="1">
                <a:solidFill>
                  <a:schemeClr val="bg1">
                    <a:lumMod val="65000"/>
                    <a:alpha val="30000"/>
                  </a:schemeClr>
                </a:solidFill>
              </a:rPr>
              <a:t>Hostel</a:t>
            </a:r>
            <a:endParaRPr lang="en-US" sz="2800" dirty="0">
              <a:solidFill>
                <a:schemeClr val="accent2">
                  <a:alpha val="30000"/>
                </a:schemeClr>
              </a:solidFill>
            </a:endParaRPr>
          </a:p>
        </p:txBody>
      </p:sp>
      <p:sp>
        <p:nvSpPr>
          <p:cNvPr id="4" name="Slide Number Placeholder 3"/>
          <p:cNvSpPr>
            <a:spLocks noGrp="1"/>
          </p:cNvSpPr>
          <p:nvPr>
            <p:ph type="sldNum" sz="quarter" idx="12"/>
          </p:nvPr>
        </p:nvSpPr>
        <p:spPr/>
        <p:txBody>
          <a:bodyPr/>
          <a:lstStyle/>
          <a:p>
            <a:fld id="{EF4ACB41-94E5-4629-9639-BBC7D22E3BC4}" type="slidenum">
              <a:rPr lang="en-US" smtClean="0"/>
              <a:pPr/>
              <a:t>27</a:t>
            </a:fld>
            <a:endParaRPr lang="en-US" dirty="0"/>
          </a:p>
        </p:txBody>
      </p:sp>
      <p:cxnSp>
        <p:nvCxnSpPr>
          <p:cNvPr id="7" name="Straight Connector 6"/>
          <p:cNvCxnSpPr>
            <a:cxnSpLocks/>
          </p:cNvCxnSpPr>
          <p:nvPr/>
        </p:nvCxnSpPr>
        <p:spPr>
          <a:xfrm>
            <a:off x="1092246" y="5761464"/>
            <a:ext cx="0" cy="1096536"/>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537938" y="0"/>
            <a:ext cx="46540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lt 4">
            <a:extLst>
              <a:ext uri="{FF2B5EF4-FFF2-40B4-BE49-F238E27FC236}">
                <a16:creationId xmlns:a16="http://schemas.microsoft.com/office/drawing/2014/main" id="{356AB303-1366-4D46-8255-57DAE8A685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0203" y="1"/>
            <a:ext cx="4651797" cy="376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X:\Fotod\Yhiselamu\IMG_9222.jpg">
            <a:extLst>
              <a:ext uri="{FF2B5EF4-FFF2-40B4-BE49-F238E27FC236}">
                <a16:creationId xmlns:a16="http://schemas.microsoft.com/office/drawing/2014/main" id="{4DD06B09-C7B8-704D-8B65-EC22FB2D38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0202" y="3101180"/>
            <a:ext cx="4642339" cy="3756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79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19088" y="1765842"/>
            <a:ext cx="5187062" cy="4524315"/>
          </a:xfrm>
          <a:prstGeom prst="rect">
            <a:avLst/>
          </a:prstGeom>
        </p:spPr>
        <p:txBody>
          <a:bodyPr wrap="square">
            <a:spAutoFit/>
          </a:bodyPr>
          <a:lstStyle/>
          <a:p>
            <a:pPr marL="357188" indent="-357188">
              <a:buClr>
                <a:srgbClr val="FFC000"/>
              </a:buClr>
              <a:buSzPct val="150000"/>
              <a:buFont typeface="Wingdings" panose="05000000000000000000" pitchFamily="2" charset="2"/>
              <a:buChar char="§"/>
              <a:tabLst>
                <a:tab pos="357188" algn="l"/>
              </a:tabLst>
            </a:pPr>
            <a:r>
              <a:rPr lang="en-US" sz="1600" dirty="0">
                <a:solidFill>
                  <a:schemeClr val="bg1">
                    <a:lumMod val="50000"/>
                  </a:schemeClr>
                </a:solidFill>
                <a:latin typeface="Montserrat Light" panose="00000400000000000000" pitchFamily="2" charset="-70"/>
                <a:cs typeface="Calibri" panose="020F0502020204030204" pitchFamily="34" charset="0"/>
              </a:rPr>
              <a:t>Tallinn Health Care College has a library both in the college building in Tallinn as well as in </a:t>
            </a:r>
            <a:r>
              <a:rPr lang="en-US" sz="1600" dirty="0" err="1">
                <a:solidFill>
                  <a:schemeClr val="bg1">
                    <a:lumMod val="50000"/>
                  </a:schemeClr>
                </a:solidFill>
                <a:latin typeface="Montserrat Light" panose="00000400000000000000" pitchFamily="2" charset="-70"/>
                <a:cs typeface="Calibri" panose="020F0502020204030204" pitchFamily="34" charset="0"/>
              </a:rPr>
              <a:t>Kohtla-Järve</a:t>
            </a:r>
            <a:r>
              <a:rPr lang="en-US" sz="1600" dirty="0">
                <a:solidFill>
                  <a:schemeClr val="bg1">
                    <a:lumMod val="50000"/>
                  </a:schemeClr>
                </a:solidFill>
                <a:latin typeface="Montserrat Light" panose="00000400000000000000" pitchFamily="2" charset="-70"/>
                <a:cs typeface="Calibri" panose="020F0502020204030204" pitchFamily="34" charset="0"/>
              </a:rPr>
              <a:t> structural unit</a:t>
            </a:r>
            <a:endParaRPr lang="et-EE" sz="1600" dirty="0">
              <a:solidFill>
                <a:schemeClr val="bg1">
                  <a:lumMod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1600" dirty="0">
              <a:solidFill>
                <a:schemeClr val="bg1">
                  <a:lumMod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1600" dirty="0">
                <a:solidFill>
                  <a:schemeClr val="bg1">
                    <a:lumMod val="50000"/>
                  </a:schemeClr>
                </a:solidFill>
                <a:latin typeface="Montserrat Light" panose="00000400000000000000" pitchFamily="2" charset="-70"/>
                <a:cs typeface="Calibri" panose="020F0502020204030204" pitchFamily="34" charset="0"/>
              </a:rPr>
              <a:t>Tallinn Health Care College library is a modern innovative study and research environment</a:t>
            </a:r>
            <a:endParaRPr lang="et-EE" sz="1600" dirty="0">
              <a:solidFill>
                <a:schemeClr val="bg1">
                  <a:lumMod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1600" dirty="0">
              <a:solidFill>
                <a:schemeClr val="bg1">
                  <a:lumMod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1600" dirty="0">
                <a:solidFill>
                  <a:schemeClr val="bg1">
                    <a:lumMod val="50000"/>
                  </a:schemeClr>
                </a:solidFill>
                <a:latin typeface="Montserrat Light" panose="00000400000000000000" pitchFamily="2" charset="-70"/>
                <a:cs typeface="Calibri" panose="020F0502020204030204" pitchFamily="34" charset="0"/>
              </a:rPr>
              <a:t>Information resources outside the library are available in the e-Library: catalogues of other libraries, EBSCO databases and electronic professional journals</a:t>
            </a:r>
            <a:endParaRPr lang="et-EE" sz="1600" dirty="0">
              <a:solidFill>
                <a:schemeClr val="bg1">
                  <a:lumMod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1600" dirty="0">
              <a:solidFill>
                <a:schemeClr val="bg1">
                  <a:lumMod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1600" dirty="0">
                <a:solidFill>
                  <a:schemeClr val="bg1">
                    <a:lumMod val="50000"/>
                  </a:schemeClr>
                </a:solidFill>
                <a:latin typeface="Montserrat Light" panose="00000400000000000000" pitchFamily="2" charset="-70"/>
                <a:cs typeface="Calibri" panose="020F0502020204030204" pitchFamily="34" charset="0"/>
              </a:rPr>
              <a:t>Individual rooms, group-work rooms, resting zone</a:t>
            </a:r>
            <a:endParaRPr lang="et-EE" sz="1600" dirty="0">
              <a:solidFill>
                <a:schemeClr val="bg1">
                  <a:lumMod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1600" dirty="0">
              <a:solidFill>
                <a:schemeClr val="bg1">
                  <a:lumMod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1600" dirty="0">
                <a:solidFill>
                  <a:schemeClr val="bg1">
                    <a:lumMod val="50000"/>
                  </a:schemeClr>
                </a:solidFill>
                <a:latin typeface="Montserrat Light" panose="00000400000000000000" pitchFamily="2" charset="-70"/>
                <a:cs typeface="Calibri" panose="020F0502020204030204" pitchFamily="34" charset="0"/>
              </a:rPr>
              <a:t>Sound system for background music chosen by a musical </a:t>
            </a:r>
            <a:r>
              <a:rPr lang="et-EE" sz="1600" dirty="0" err="1">
                <a:solidFill>
                  <a:schemeClr val="bg1">
                    <a:lumMod val="50000"/>
                  </a:schemeClr>
                </a:solidFill>
                <a:latin typeface="Montserrat Light" panose="00000400000000000000" pitchFamily="2" charset="-70"/>
                <a:cs typeface="Calibri" panose="020F0502020204030204" pitchFamily="34" charset="0"/>
              </a:rPr>
              <a:t>therapist</a:t>
            </a:r>
            <a:endParaRPr lang="en-US" sz="1600" dirty="0">
              <a:solidFill>
                <a:schemeClr val="bg1">
                  <a:lumMod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1600" dirty="0">
              <a:solidFill>
                <a:schemeClr val="bg1">
                  <a:lumMod val="50000"/>
                </a:schemeClr>
              </a:solidFill>
              <a:latin typeface="Montserrat Light" panose="00000400000000000000" pitchFamily="2" charset="-70"/>
              <a:cs typeface="Calibri" panose="020F0502020204030204" pitchFamily="34" charset="0"/>
            </a:endParaRPr>
          </a:p>
        </p:txBody>
      </p:sp>
      <p:sp>
        <p:nvSpPr>
          <p:cNvPr id="6" name="Title 1"/>
          <p:cNvSpPr>
            <a:spLocks noGrp="1"/>
          </p:cNvSpPr>
          <p:nvPr>
            <p:ph type="title"/>
          </p:nvPr>
        </p:nvSpPr>
        <p:spPr>
          <a:xfrm rot="16200000">
            <a:off x="-1602633" y="2728949"/>
            <a:ext cx="5389757" cy="663575"/>
          </a:xfrm>
          <a:solidFill>
            <a:schemeClr val="bg2"/>
          </a:solidFill>
        </p:spPr>
        <p:txBody>
          <a:bodyPr>
            <a:noAutofit/>
          </a:bodyPr>
          <a:lstStyle/>
          <a:p>
            <a:r>
              <a:rPr lang="et-EE" sz="2800" dirty="0" err="1">
                <a:solidFill>
                  <a:schemeClr val="accent2">
                    <a:alpha val="30000"/>
                  </a:schemeClr>
                </a:solidFill>
              </a:rPr>
              <a:t>Library</a:t>
            </a:r>
            <a:endParaRPr lang="en-US" sz="2800" dirty="0">
              <a:solidFill>
                <a:schemeClr val="accent2">
                  <a:alpha val="30000"/>
                </a:schemeClr>
              </a:solidFill>
            </a:endParaRPr>
          </a:p>
        </p:txBody>
      </p:sp>
      <p:sp>
        <p:nvSpPr>
          <p:cNvPr id="4" name="Slide Number Placeholder 3"/>
          <p:cNvSpPr>
            <a:spLocks noGrp="1"/>
          </p:cNvSpPr>
          <p:nvPr>
            <p:ph type="sldNum" sz="quarter" idx="12"/>
          </p:nvPr>
        </p:nvSpPr>
        <p:spPr/>
        <p:txBody>
          <a:bodyPr/>
          <a:lstStyle/>
          <a:p>
            <a:fld id="{EF4ACB41-94E5-4629-9639-BBC7D22E3BC4}" type="slidenum">
              <a:rPr lang="en-US" smtClean="0"/>
              <a:pPr/>
              <a:t>28</a:t>
            </a:fld>
            <a:endParaRPr lang="en-US" dirty="0"/>
          </a:p>
        </p:txBody>
      </p:sp>
      <p:cxnSp>
        <p:nvCxnSpPr>
          <p:cNvPr id="7" name="Straight Connector 6"/>
          <p:cNvCxnSpPr>
            <a:cxnSpLocks/>
          </p:cNvCxnSpPr>
          <p:nvPr/>
        </p:nvCxnSpPr>
        <p:spPr>
          <a:xfrm>
            <a:off x="1092246" y="5761464"/>
            <a:ext cx="0" cy="1096536"/>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537938" y="0"/>
            <a:ext cx="46540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lt 3">
            <a:extLst>
              <a:ext uri="{FF2B5EF4-FFF2-40B4-BE49-F238E27FC236}">
                <a16:creationId xmlns:a16="http://schemas.microsoft.com/office/drawing/2014/main" id="{71E6AA68-ABBE-1343-BE89-8EAC858C9B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9660" y="0"/>
            <a:ext cx="4642339"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lt 4">
            <a:extLst>
              <a:ext uri="{FF2B5EF4-FFF2-40B4-BE49-F238E27FC236}">
                <a16:creationId xmlns:a16="http://schemas.microsoft.com/office/drawing/2014/main" id="{1FC0F35A-B0BB-774E-A8AC-958E6F918A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9660" y="3360738"/>
            <a:ext cx="4642339"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818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766389" y="1465240"/>
            <a:ext cx="3648989" cy="830997"/>
          </a:xfrm>
          <a:prstGeom prst="rect">
            <a:avLst/>
          </a:prstGeom>
          <a:noFill/>
        </p:spPr>
        <p:txBody>
          <a:bodyPr wrap="square" rtlCol="0">
            <a:spAutoFit/>
          </a:bodyPr>
          <a:lstStyle/>
          <a:p>
            <a:r>
              <a:rPr lang="et-EE" sz="4800" b="1" dirty="0" err="1">
                <a:solidFill>
                  <a:schemeClr val="accent2"/>
                </a:solidFill>
                <a:latin typeface="+mj-lt"/>
                <a:ea typeface="Roboto Black" charset="0"/>
                <a:cs typeface="Roboto Black" charset="0"/>
              </a:rPr>
              <a:t>Welcome</a:t>
            </a:r>
            <a:r>
              <a:rPr lang="et-EE" sz="4800" b="1" dirty="0">
                <a:solidFill>
                  <a:schemeClr val="accent2"/>
                </a:solidFill>
                <a:latin typeface="+mj-lt"/>
                <a:ea typeface="Roboto Black" charset="0"/>
                <a:cs typeface="Roboto Black" charset="0"/>
              </a:rPr>
              <a:t>!</a:t>
            </a:r>
            <a:endParaRPr lang="en-US" sz="4800" b="1" dirty="0">
              <a:solidFill>
                <a:schemeClr val="accent2"/>
              </a:solidFill>
              <a:latin typeface="+mj-lt"/>
              <a:ea typeface="Roboto Black" charset="0"/>
              <a:cs typeface="Roboto Black" charset="0"/>
            </a:endParaRPr>
          </a:p>
        </p:txBody>
      </p:sp>
      <p:pic>
        <p:nvPicPr>
          <p:cNvPr id="12" name="Picture 11">
            <a:extLst>
              <a:ext uri="{FF2B5EF4-FFF2-40B4-BE49-F238E27FC236}">
                <a16:creationId xmlns:a16="http://schemas.microsoft.com/office/drawing/2014/main" id="{ECF3AA0F-0361-A942-9144-17B6DBAF05CD}"/>
              </a:ext>
            </a:extLst>
          </p:cNvPr>
          <p:cNvPicPr>
            <a:picLocks noChangeAspect="1"/>
          </p:cNvPicPr>
          <p:nvPr/>
        </p:nvPicPr>
        <p:blipFill>
          <a:blip r:embed="rId3"/>
          <a:stretch>
            <a:fillRect/>
          </a:stretch>
        </p:blipFill>
        <p:spPr>
          <a:xfrm>
            <a:off x="10786925" y="5209342"/>
            <a:ext cx="871106" cy="1132438"/>
          </a:xfrm>
          <a:prstGeom prst="rect">
            <a:avLst/>
          </a:prstGeom>
        </p:spPr>
      </p:pic>
      <p:sp>
        <p:nvSpPr>
          <p:cNvPr id="8" name="TextBox 7"/>
          <p:cNvSpPr txBox="1"/>
          <p:nvPr/>
        </p:nvSpPr>
        <p:spPr>
          <a:xfrm>
            <a:off x="1748631" y="2603062"/>
            <a:ext cx="5122686" cy="1323439"/>
          </a:xfrm>
          <a:prstGeom prst="rect">
            <a:avLst/>
          </a:prstGeom>
          <a:noFill/>
        </p:spPr>
        <p:txBody>
          <a:bodyPr wrap="square" rtlCol="0">
            <a:spAutoFit/>
          </a:bodyPr>
          <a:lstStyle/>
          <a:p>
            <a:r>
              <a:rPr lang="et-EE" sz="1600" b="1" dirty="0" err="1">
                <a:solidFill>
                  <a:schemeClr val="bg1">
                    <a:lumMod val="50000"/>
                  </a:schemeClr>
                </a:solidFill>
                <a:latin typeface="+mj-lt"/>
                <a:ea typeface="Roboto Black" charset="0"/>
                <a:cs typeface="Roboto Black" charset="0"/>
              </a:rPr>
              <a:t>Additional</a:t>
            </a:r>
            <a:r>
              <a:rPr lang="et-EE" sz="1600" b="1" dirty="0">
                <a:solidFill>
                  <a:schemeClr val="bg1">
                    <a:lumMod val="50000"/>
                  </a:schemeClr>
                </a:solidFill>
                <a:latin typeface="+mj-lt"/>
                <a:ea typeface="Roboto Black" charset="0"/>
                <a:cs typeface="Roboto Black" charset="0"/>
              </a:rPr>
              <a:t> </a:t>
            </a:r>
            <a:r>
              <a:rPr lang="et-EE" sz="1600" b="1" dirty="0" err="1">
                <a:solidFill>
                  <a:schemeClr val="bg1">
                    <a:lumMod val="50000"/>
                  </a:schemeClr>
                </a:solidFill>
                <a:latin typeface="+mj-lt"/>
                <a:ea typeface="Roboto Black" charset="0"/>
                <a:cs typeface="Roboto Black" charset="0"/>
              </a:rPr>
              <a:t>information</a:t>
            </a:r>
            <a:r>
              <a:rPr lang="et-EE" sz="1600" b="1" dirty="0">
                <a:solidFill>
                  <a:schemeClr val="bg1">
                    <a:lumMod val="50000"/>
                  </a:schemeClr>
                </a:solidFill>
                <a:latin typeface="+mj-lt"/>
                <a:ea typeface="Roboto Black" charset="0"/>
                <a:cs typeface="Roboto Black" charset="0"/>
              </a:rPr>
              <a:t>:</a:t>
            </a:r>
          </a:p>
          <a:p>
            <a:r>
              <a:rPr lang="en-US" sz="1600" dirty="0">
                <a:solidFill>
                  <a:schemeClr val="bg1">
                    <a:lumMod val="50000"/>
                  </a:schemeClr>
                </a:solidFill>
                <a:latin typeface="Montserrat Light" panose="00000400000000000000" pitchFamily="2" charset="-70"/>
                <a:ea typeface="Roboto Black" charset="0"/>
                <a:cs typeface="Roboto Black" charset="0"/>
              </a:rPr>
              <a:t>Marit Talunik</a:t>
            </a:r>
            <a:endParaRPr lang="et-EE" sz="1600" dirty="0">
              <a:solidFill>
                <a:schemeClr val="bg1">
                  <a:lumMod val="50000"/>
                </a:schemeClr>
              </a:solidFill>
              <a:latin typeface="Montserrat Light" panose="00000400000000000000" pitchFamily="2" charset="-70"/>
              <a:ea typeface="Roboto Black" charset="0"/>
              <a:cs typeface="Roboto Black" charset="0"/>
            </a:endParaRPr>
          </a:p>
          <a:p>
            <a:r>
              <a:rPr lang="et-EE" sz="1600" dirty="0">
                <a:solidFill>
                  <a:schemeClr val="bg1">
                    <a:lumMod val="50000"/>
                  </a:schemeClr>
                </a:solidFill>
                <a:latin typeface="Montserrat Light" panose="00000400000000000000" pitchFamily="2" charset="-70"/>
                <a:ea typeface="Roboto Black" charset="0"/>
                <a:cs typeface="Roboto Black" charset="0"/>
              </a:rPr>
              <a:t>Marketing and </a:t>
            </a:r>
            <a:r>
              <a:rPr lang="et-EE" sz="1600" dirty="0" err="1">
                <a:solidFill>
                  <a:schemeClr val="bg1">
                    <a:lumMod val="50000"/>
                  </a:schemeClr>
                </a:solidFill>
                <a:latin typeface="Montserrat Light" panose="00000400000000000000" pitchFamily="2" charset="-70"/>
                <a:ea typeface="Roboto Black" charset="0"/>
                <a:cs typeface="Roboto Black" charset="0"/>
              </a:rPr>
              <a:t>Communications</a:t>
            </a:r>
            <a:r>
              <a:rPr lang="et-EE" sz="1600" dirty="0">
                <a:solidFill>
                  <a:schemeClr val="bg1">
                    <a:lumMod val="50000"/>
                  </a:schemeClr>
                </a:solidFill>
                <a:latin typeface="Montserrat Light" panose="00000400000000000000" pitchFamily="2" charset="-70"/>
                <a:ea typeface="Roboto Black" charset="0"/>
                <a:cs typeface="Roboto Black" charset="0"/>
              </a:rPr>
              <a:t> </a:t>
            </a:r>
            <a:r>
              <a:rPr lang="et-EE" sz="1600" dirty="0" err="1">
                <a:solidFill>
                  <a:schemeClr val="bg1">
                    <a:lumMod val="50000"/>
                  </a:schemeClr>
                </a:solidFill>
                <a:latin typeface="Montserrat Light" panose="00000400000000000000" pitchFamily="2" charset="-70"/>
                <a:ea typeface="Roboto Black" charset="0"/>
                <a:cs typeface="Roboto Black" charset="0"/>
              </a:rPr>
              <a:t>Specialist</a:t>
            </a:r>
            <a:endParaRPr lang="et-EE" sz="1600" dirty="0">
              <a:solidFill>
                <a:schemeClr val="bg1">
                  <a:lumMod val="50000"/>
                </a:schemeClr>
              </a:solidFill>
              <a:latin typeface="Montserrat Light" panose="00000400000000000000" pitchFamily="2" charset="-70"/>
              <a:ea typeface="Roboto Black" charset="0"/>
              <a:cs typeface="Roboto Black" charset="0"/>
            </a:endParaRPr>
          </a:p>
          <a:p>
            <a:r>
              <a:rPr lang="en-US" sz="1600" dirty="0">
                <a:solidFill>
                  <a:srgbClr val="04385C"/>
                </a:solidFill>
                <a:latin typeface="Montserrat Light" panose="00000400000000000000" pitchFamily="2" charset="-70"/>
                <a:ea typeface="Roboto Black" charset="0"/>
                <a:cs typeface="Roboto Black" charset="0"/>
              </a:rPr>
              <a:t>marit.talunik@ttk.ee</a:t>
            </a:r>
            <a:endParaRPr lang="et-EE" sz="1600" dirty="0">
              <a:solidFill>
                <a:srgbClr val="04385C"/>
              </a:solidFill>
              <a:latin typeface="Montserrat Light" panose="00000400000000000000" pitchFamily="2" charset="-70"/>
              <a:ea typeface="Roboto Black" charset="0"/>
              <a:cs typeface="Roboto Black" charset="0"/>
            </a:endParaRPr>
          </a:p>
          <a:p>
            <a:r>
              <a:rPr lang="et-EE" sz="1600" dirty="0">
                <a:solidFill>
                  <a:schemeClr val="bg1">
                    <a:lumMod val="50000"/>
                  </a:schemeClr>
                </a:solidFill>
                <a:latin typeface="Montserrat Light" panose="00000400000000000000" pitchFamily="2" charset="-70"/>
                <a:ea typeface="Roboto Black" charset="0"/>
                <a:cs typeface="Roboto Black" charset="0"/>
              </a:rPr>
              <a:t>+372 50 40 729</a:t>
            </a:r>
            <a:endParaRPr lang="en-US" sz="1600" dirty="0">
              <a:solidFill>
                <a:schemeClr val="bg1">
                  <a:lumMod val="50000"/>
                </a:schemeClr>
              </a:solidFill>
              <a:latin typeface="Montserrat Light" panose="00000400000000000000" pitchFamily="2" charset="-70"/>
              <a:ea typeface="Roboto Black" charset="0"/>
              <a:cs typeface="Roboto Black" charset="0"/>
            </a:endParaRPr>
          </a:p>
        </p:txBody>
      </p:sp>
      <p:pic>
        <p:nvPicPr>
          <p:cNvPr id="9" name="Pilt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0186" y="5209342"/>
            <a:ext cx="5667115" cy="807866"/>
          </a:xfrm>
          <a:prstGeom prst="rect">
            <a:avLst/>
          </a:prstGeom>
        </p:spPr>
      </p:pic>
    </p:spTree>
    <p:extLst>
      <p:ext uri="{BB962C8B-B14F-4D97-AF65-F5344CB8AC3E}">
        <p14:creationId xmlns:p14="http://schemas.microsoft.com/office/powerpoint/2010/main" val="368716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1091022" y="0"/>
            <a:ext cx="0" cy="3140242"/>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rot="16200000">
            <a:off x="161573" y="2409577"/>
            <a:ext cx="1861345" cy="663575"/>
          </a:xfrm>
          <a:solidFill>
            <a:schemeClr val="bg2"/>
          </a:solidFill>
        </p:spPr>
        <p:txBody>
          <a:bodyPr>
            <a:normAutofit fontScale="90000"/>
          </a:bodyPr>
          <a:lstStyle/>
          <a:p>
            <a:r>
              <a:rPr lang="et-EE" sz="2800" b="0" dirty="0" err="1">
                <a:solidFill>
                  <a:schemeClr val="bg1">
                    <a:lumMod val="85000"/>
                  </a:schemeClr>
                </a:solidFill>
                <a:latin typeface="+mj-lt"/>
              </a:rPr>
              <a:t>Contents</a:t>
            </a:r>
            <a:endParaRPr lang="en-US" sz="2800" b="0" dirty="0">
              <a:solidFill>
                <a:schemeClr val="bg1">
                  <a:lumMod val="85000"/>
                </a:schemeClr>
              </a:solidFill>
              <a:latin typeface="+mj-lt"/>
            </a:endParaRPr>
          </a:p>
        </p:txBody>
      </p:sp>
      <p:sp>
        <p:nvSpPr>
          <p:cNvPr id="12" name="Slide Number Placeholder 11"/>
          <p:cNvSpPr>
            <a:spLocks noGrp="1"/>
          </p:cNvSpPr>
          <p:nvPr>
            <p:ph type="sldNum" sz="quarter" idx="12"/>
          </p:nvPr>
        </p:nvSpPr>
        <p:spPr/>
        <p:txBody>
          <a:bodyPr/>
          <a:lstStyle/>
          <a:p>
            <a:fld id="{EF4ACB41-94E5-4629-9639-BBC7D22E3BC4}" type="slidenum">
              <a:rPr lang="en-US" smtClean="0"/>
              <a:pPr/>
              <a:t>3</a:t>
            </a:fld>
            <a:endParaRPr lang="en-US" dirty="0"/>
          </a:p>
        </p:txBody>
      </p:sp>
      <p:cxnSp>
        <p:nvCxnSpPr>
          <p:cNvPr id="14" name="Straight Connector 13"/>
          <p:cNvCxnSpPr/>
          <p:nvPr/>
        </p:nvCxnSpPr>
        <p:spPr>
          <a:xfrm>
            <a:off x="1092246" y="3717758"/>
            <a:ext cx="0" cy="3140242"/>
          </a:xfrm>
          <a:prstGeom prst="line">
            <a:avLst/>
          </a:prstGeom>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1D19C667-D505-E541-BEF8-C80C0255B7A5}"/>
              </a:ext>
            </a:extLst>
          </p:cNvPr>
          <p:cNvSpPr/>
          <p:nvPr/>
        </p:nvSpPr>
        <p:spPr>
          <a:xfrm>
            <a:off x="2363120" y="1215866"/>
            <a:ext cx="3449205" cy="4524315"/>
          </a:xfrm>
          <a:prstGeom prst="rect">
            <a:avLst/>
          </a:prstGeom>
        </p:spPr>
        <p:txBody>
          <a:bodyPr wrap="square">
            <a:spAutoFit/>
          </a:bodyPr>
          <a:lstStyle/>
          <a:p>
            <a:pPr>
              <a:buClr>
                <a:schemeClr val="accent3"/>
              </a:buClr>
              <a:buSzPct val="150000"/>
              <a:tabLst>
                <a:tab pos="357188" algn="l"/>
              </a:tabLst>
            </a:pPr>
            <a:r>
              <a:rPr lang="et-EE" sz="1600" dirty="0">
                <a:solidFill>
                  <a:schemeClr val="accent2"/>
                </a:solidFill>
                <a:latin typeface="+mj-lt"/>
                <a:cs typeface="Calibri" panose="020F0502020204030204" pitchFamily="34" charset="0"/>
              </a:rPr>
              <a:t>Tallinn </a:t>
            </a:r>
            <a:r>
              <a:rPr lang="et-EE" sz="1600" dirty="0" err="1">
                <a:solidFill>
                  <a:schemeClr val="accent2"/>
                </a:solidFill>
                <a:latin typeface="+mj-lt"/>
                <a:cs typeface="Calibri" panose="020F0502020204030204" pitchFamily="34" charset="0"/>
              </a:rPr>
              <a:t>Health</a:t>
            </a:r>
            <a:r>
              <a:rPr lang="et-EE" sz="1600" dirty="0">
                <a:solidFill>
                  <a:schemeClr val="accent2"/>
                </a:solidFill>
                <a:latin typeface="+mj-lt"/>
                <a:cs typeface="Calibri" panose="020F0502020204030204" pitchFamily="34" charset="0"/>
              </a:rPr>
              <a:t> </a:t>
            </a:r>
            <a:r>
              <a:rPr lang="et-EE" sz="1600" dirty="0" err="1">
                <a:solidFill>
                  <a:schemeClr val="accent2"/>
                </a:solidFill>
                <a:latin typeface="+mj-lt"/>
                <a:cs typeface="Calibri" panose="020F0502020204030204" pitchFamily="34" charset="0"/>
              </a:rPr>
              <a:t>Care</a:t>
            </a:r>
            <a:r>
              <a:rPr lang="et-EE" sz="1600" dirty="0">
                <a:solidFill>
                  <a:schemeClr val="accent2"/>
                </a:solidFill>
                <a:latin typeface="+mj-lt"/>
                <a:cs typeface="Calibri" panose="020F0502020204030204" pitchFamily="34" charset="0"/>
              </a:rPr>
              <a:t> </a:t>
            </a:r>
            <a:r>
              <a:rPr lang="et-EE" sz="1600" dirty="0" err="1">
                <a:solidFill>
                  <a:schemeClr val="accent2"/>
                </a:solidFill>
                <a:latin typeface="+mj-lt"/>
                <a:cs typeface="Calibri" panose="020F0502020204030204" pitchFamily="34" charset="0"/>
              </a:rPr>
              <a:t>College</a:t>
            </a:r>
            <a:endParaRPr lang="et-EE" sz="1600" dirty="0">
              <a:solidFill>
                <a:schemeClr val="accent2"/>
              </a:solidFill>
              <a:latin typeface="+mj-lt"/>
              <a:cs typeface="Calibri" panose="020F0502020204030204" pitchFamily="34" charset="0"/>
            </a:endParaRPr>
          </a:p>
          <a:p>
            <a:pPr>
              <a:buClr>
                <a:schemeClr val="accent3"/>
              </a:buClr>
              <a:buSzPct val="150000"/>
              <a:tabLst>
                <a:tab pos="357188" algn="l"/>
              </a:tabLst>
            </a:pPr>
            <a:endParaRPr lang="et-EE" sz="1600" dirty="0">
              <a:solidFill>
                <a:schemeClr val="accent2"/>
              </a:solidFill>
              <a:latin typeface="+mj-lt"/>
              <a:cs typeface="Calibri" panose="020F0502020204030204" pitchFamily="34" charset="0"/>
            </a:endParaRPr>
          </a:p>
          <a:p>
            <a:pPr>
              <a:buClr>
                <a:schemeClr val="accent3"/>
              </a:buClr>
              <a:buSzPct val="150000"/>
              <a:tabLst>
                <a:tab pos="357188" algn="l"/>
              </a:tabLst>
            </a:pPr>
            <a:r>
              <a:rPr lang="et-EE" sz="1600" dirty="0" err="1">
                <a:solidFill>
                  <a:schemeClr val="accent2"/>
                </a:solidFill>
                <a:latin typeface="+mj-lt"/>
                <a:cs typeface="Calibri" panose="020F0502020204030204" pitchFamily="34" charset="0"/>
              </a:rPr>
              <a:t>Structure</a:t>
            </a:r>
            <a:endParaRPr lang="et-EE" sz="1600" dirty="0">
              <a:solidFill>
                <a:schemeClr val="accent2"/>
              </a:solidFill>
              <a:latin typeface="+mj-lt"/>
              <a:cs typeface="Calibri" panose="020F0502020204030204" pitchFamily="34" charset="0"/>
            </a:endParaRPr>
          </a:p>
          <a:p>
            <a:pPr>
              <a:buClr>
                <a:schemeClr val="accent3"/>
              </a:buClr>
              <a:buSzPct val="150000"/>
              <a:tabLst>
                <a:tab pos="357188" algn="l"/>
              </a:tabLst>
            </a:pPr>
            <a:endParaRPr lang="et-EE" sz="1600" dirty="0">
              <a:solidFill>
                <a:schemeClr val="accent2"/>
              </a:solidFill>
              <a:latin typeface="+mj-lt"/>
              <a:cs typeface="Calibri" panose="020F0502020204030204" pitchFamily="34" charset="0"/>
            </a:endParaRPr>
          </a:p>
          <a:p>
            <a:pPr>
              <a:buClr>
                <a:schemeClr val="accent3"/>
              </a:buClr>
              <a:buSzPct val="150000"/>
              <a:tabLst>
                <a:tab pos="357188" algn="l"/>
              </a:tabLst>
            </a:pPr>
            <a:r>
              <a:rPr lang="en-US" sz="1600" dirty="0" err="1">
                <a:solidFill>
                  <a:schemeClr val="accent2"/>
                </a:solidFill>
                <a:latin typeface="+mj-lt"/>
                <a:cs typeface="Calibri" panose="020F0502020204030204" pitchFamily="34" charset="0"/>
              </a:rPr>
              <a:t>Missi</a:t>
            </a:r>
            <a:r>
              <a:rPr lang="et-EE" sz="1600" dirty="0">
                <a:solidFill>
                  <a:schemeClr val="accent2"/>
                </a:solidFill>
                <a:latin typeface="+mj-lt"/>
                <a:cs typeface="Calibri" panose="020F0502020204030204" pitchFamily="34" charset="0"/>
              </a:rPr>
              <a:t>on and </a:t>
            </a:r>
            <a:r>
              <a:rPr lang="et-EE" sz="1600" dirty="0" err="1">
                <a:solidFill>
                  <a:schemeClr val="accent2"/>
                </a:solidFill>
                <a:latin typeface="+mj-lt"/>
                <a:cs typeface="Calibri" panose="020F0502020204030204" pitchFamily="34" charset="0"/>
              </a:rPr>
              <a:t>Vision</a:t>
            </a:r>
            <a:endParaRPr lang="en-US" sz="1600" dirty="0">
              <a:solidFill>
                <a:schemeClr val="accent2"/>
              </a:solidFill>
              <a:latin typeface="+mj-lt"/>
              <a:cs typeface="Calibri" panose="020F0502020204030204" pitchFamily="34" charset="0"/>
            </a:endParaRPr>
          </a:p>
          <a:p>
            <a:pPr>
              <a:buClr>
                <a:schemeClr val="accent3"/>
              </a:buClr>
              <a:buSzPct val="150000"/>
              <a:tabLst>
                <a:tab pos="357188" algn="l"/>
              </a:tabLst>
            </a:pPr>
            <a:endParaRPr lang="en-US" sz="1600" dirty="0">
              <a:solidFill>
                <a:schemeClr val="accent2"/>
              </a:solidFill>
              <a:latin typeface="+mj-lt"/>
              <a:cs typeface="Calibri" panose="020F0502020204030204" pitchFamily="34" charset="0"/>
            </a:endParaRPr>
          </a:p>
          <a:p>
            <a:pPr>
              <a:buClr>
                <a:schemeClr val="accent3"/>
              </a:buClr>
              <a:buSzPct val="150000"/>
              <a:tabLst>
                <a:tab pos="357188" algn="l"/>
              </a:tabLst>
            </a:pPr>
            <a:r>
              <a:rPr lang="et-EE" sz="1600" dirty="0" err="1">
                <a:solidFill>
                  <a:schemeClr val="accent2"/>
                </a:solidFill>
                <a:latin typeface="+mj-lt"/>
                <a:cs typeface="Calibri" panose="020F0502020204030204" pitchFamily="34" charset="0"/>
              </a:rPr>
              <a:t>Core</a:t>
            </a:r>
            <a:r>
              <a:rPr lang="et-EE" sz="1600" dirty="0">
                <a:solidFill>
                  <a:schemeClr val="accent2"/>
                </a:solidFill>
                <a:latin typeface="+mj-lt"/>
                <a:cs typeface="Calibri" panose="020F0502020204030204" pitchFamily="34" charset="0"/>
              </a:rPr>
              <a:t> </a:t>
            </a:r>
            <a:r>
              <a:rPr lang="et-EE" sz="1600" dirty="0" err="1">
                <a:solidFill>
                  <a:schemeClr val="accent2"/>
                </a:solidFill>
                <a:latin typeface="+mj-lt"/>
                <a:cs typeface="Calibri" panose="020F0502020204030204" pitchFamily="34" charset="0"/>
              </a:rPr>
              <a:t>Values</a:t>
            </a:r>
            <a:endParaRPr lang="en-US" sz="1600" dirty="0">
              <a:solidFill>
                <a:schemeClr val="accent2"/>
              </a:solidFill>
              <a:latin typeface="+mj-lt"/>
              <a:cs typeface="Calibri" panose="020F0502020204030204" pitchFamily="34" charset="0"/>
            </a:endParaRPr>
          </a:p>
          <a:p>
            <a:pPr>
              <a:buClr>
                <a:schemeClr val="accent3"/>
              </a:buClr>
              <a:buSzPct val="150000"/>
              <a:tabLst>
                <a:tab pos="357188" algn="l"/>
              </a:tabLst>
            </a:pPr>
            <a:endParaRPr lang="en-US" sz="1600" dirty="0">
              <a:solidFill>
                <a:schemeClr val="accent2"/>
              </a:solidFill>
              <a:latin typeface="+mj-lt"/>
              <a:cs typeface="Calibri" panose="020F0502020204030204" pitchFamily="34" charset="0"/>
            </a:endParaRPr>
          </a:p>
          <a:p>
            <a:pPr>
              <a:buClr>
                <a:schemeClr val="accent3"/>
              </a:buClr>
              <a:buSzPct val="150000"/>
              <a:tabLst>
                <a:tab pos="357188" algn="l"/>
              </a:tabLst>
            </a:pPr>
            <a:r>
              <a:rPr lang="et-EE" sz="1600" dirty="0" err="1">
                <a:solidFill>
                  <a:schemeClr val="accent2"/>
                </a:solidFill>
                <a:latin typeface="+mj-lt"/>
                <a:cs typeface="Calibri" panose="020F0502020204030204" pitchFamily="34" charset="0"/>
              </a:rPr>
              <a:t>Important</a:t>
            </a:r>
            <a:r>
              <a:rPr lang="et-EE" sz="1600" dirty="0">
                <a:solidFill>
                  <a:schemeClr val="accent2"/>
                </a:solidFill>
                <a:latin typeface="+mj-lt"/>
                <a:cs typeface="Calibri" panose="020F0502020204030204" pitchFamily="34" charset="0"/>
              </a:rPr>
              <a:t> </a:t>
            </a:r>
            <a:r>
              <a:rPr lang="et-EE" sz="1600" dirty="0" err="1">
                <a:solidFill>
                  <a:schemeClr val="accent2"/>
                </a:solidFill>
                <a:latin typeface="+mj-lt"/>
                <a:cs typeface="Calibri" panose="020F0502020204030204" pitchFamily="34" charset="0"/>
              </a:rPr>
              <a:t>Dates</a:t>
            </a:r>
            <a:endParaRPr lang="et-EE" sz="1600" dirty="0">
              <a:solidFill>
                <a:schemeClr val="accent2"/>
              </a:solidFill>
              <a:latin typeface="+mj-lt"/>
              <a:cs typeface="Calibri" panose="020F0502020204030204" pitchFamily="34" charset="0"/>
            </a:endParaRPr>
          </a:p>
          <a:p>
            <a:pPr>
              <a:buClr>
                <a:schemeClr val="accent3"/>
              </a:buClr>
              <a:buSzPct val="150000"/>
              <a:tabLst>
                <a:tab pos="357188" algn="l"/>
              </a:tabLst>
            </a:pPr>
            <a:endParaRPr lang="et-EE" sz="1600" dirty="0">
              <a:solidFill>
                <a:schemeClr val="accent2"/>
              </a:solidFill>
              <a:latin typeface="+mj-lt"/>
              <a:cs typeface="Calibri" panose="020F0502020204030204" pitchFamily="34" charset="0"/>
            </a:endParaRPr>
          </a:p>
          <a:p>
            <a:pPr>
              <a:buClr>
                <a:schemeClr val="accent3"/>
              </a:buClr>
              <a:buSzPct val="150000"/>
              <a:tabLst>
                <a:tab pos="357188" algn="l"/>
              </a:tabLst>
            </a:pPr>
            <a:r>
              <a:rPr lang="et-EE" sz="1600" dirty="0" err="1">
                <a:solidFill>
                  <a:schemeClr val="accent2"/>
                </a:solidFill>
                <a:latin typeface="+mj-lt"/>
                <a:cs typeface="Calibri" panose="020F0502020204030204" pitchFamily="34" charset="0"/>
              </a:rPr>
              <a:t>Accreditations</a:t>
            </a:r>
            <a:r>
              <a:rPr lang="et-EE" sz="1600" dirty="0">
                <a:solidFill>
                  <a:schemeClr val="accent2"/>
                </a:solidFill>
                <a:latin typeface="+mj-lt"/>
                <a:cs typeface="Calibri" panose="020F0502020204030204" pitchFamily="34" charset="0"/>
              </a:rPr>
              <a:t> and </a:t>
            </a:r>
            <a:r>
              <a:rPr lang="et-EE" sz="1600" dirty="0" err="1">
                <a:solidFill>
                  <a:schemeClr val="accent2"/>
                </a:solidFill>
                <a:latin typeface="+mj-lt"/>
                <a:cs typeface="Calibri" panose="020F0502020204030204" pitchFamily="34" charset="0"/>
              </a:rPr>
              <a:t>External</a:t>
            </a:r>
            <a:r>
              <a:rPr lang="et-EE" sz="1600" dirty="0">
                <a:solidFill>
                  <a:schemeClr val="accent2"/>
                </a:solidFill>
                <a:latin typeface="+mj-lt"/>
                <a:cs typeface="Calibri" panose="020F0502020204030204" pitchFamily="34" charset="0"/>
              </a:rPr>
              <a:t> </a:t>
            </a:r>
            <a:r>
              <a:rPr lang="et-EE" sz="1600" dirty="0" err="1">
                <a:solidFill>
                  <a:schemeClr val="accent2"/>
                </a:solidFill>
                <a:latin typeface="+mj-lt"/>
                <a:cs typeface="Calibri" panose="020F0502020204030204" pitchFamily="34" charset="0"/>
              </a:rPr>
              <a:t>Evaluations</a:t>
            </a:r>
            <a:endParaRPr lang="et-EE" sz="1600" dirty="0">
              <a:solidFill>
                <a:schemeClr val="accent2"/>
              </a:solidFill>
              <a:latin typeface="+mj-lt"/>
              <a:cs typeface="Calibri" panose="020F0502020204030204" pitchFamily="34" charset="0"/>
            </a:endParaRPr>
          </a:p>
          <a:p>
            <a:pPr>
              <a:buClr>
                <a:schemeClr val="accent3"/>
              </a:buClr>
              <a:buSzPct val="150000"/>
              <a:tabLst>
                <a:tab pos="357188" algn="l"/>
              </a:tabLst>
            </a:pPr>
            <a:endParaRPr lang="et-EE" sz="1600" dirty="0">
              <a:solidFill>
                <a:schemeClr val="accent2"/>
              </a:solidFill>
              <a:latin typeface="+mj-lt"/>
              <a:cs typeface="Calibri" panose="020F0502020204030204" pitchFamily="34" charset="0"/>
            </a:endParaRPr>
          </a:p>
          <a:p>
            <a:pPr>
              <a:buClr>
                <a:schemeClr val="accent3"/>
              </a:buClr>
              <a:buSzPct val="150000"/>
              <a:tabLst>
                <a:tab pos="357188" algn="l"/>
              </a:tabLst>
            </a:pPr>
            <a:r>
              <a:rPr lang="et-EE" sz="1600" dirty="0">
                <a:solidFill>
                  <a:schemeClr val="accent2"/>
                </a:solidFill>
                <a:latin typeface="+mj-lt"/>
                <a:cs typeface="Calibri" panose="020F0502020204030204" pitchFamily="34" charset="0"/>
              </a:rPr>
              <a:t>Programmes of </a:t>
            </a:r>
            <a:r>
              <a:rPr lang="et-EE" sz="1600" dirty="0" err="1">
                <a:solidFill>
                  <a:schemeClr val="accent2"/>
                </a:solidFill>
                <a:latin typeface="+mj-lt"/>
                <a:cs typeface="Calibri" panose="020F0502020204030204" pitchFamily="34" charset="0"/>
              </a:rPr>
              <a:t>Higher</a:t>
            </a:r>
            <a:r>
              <a:rPr lang="et-EE" sz="1600" dirty="0">
                <a:solidFill>
                  <a:schemeClr val="accent2"/>
                </a:solidFill>
                <a:latin typeface="+mj-lt"/>
                <a:cs typeface="Calibri" panose="020F0502020204030204" pitchFamily="34" charset="0"/>
              </a:rPr>
              <a:t> </a:t>
            </a:r>
            <a:r>
              <a:rPr lang="et-EE" sz="1600" dirty="0" err="1">
                <a:solidFill>
                  <a:schemeClr val="accent2"/>
                </a:solidFill>
                <a:latin typeface="+mj-lt"/>
                <a:cs typeface="Calibri" panose="020F0502020204030204" pitchFamily="34" charset="0"/>
              </a:rPr>
              <a:t>Education</a:t>
            </a:r>
            <a:endParaRPr lang="en-US" sz="1600" dirty="0">
              <a:solidFill>
                <a:schemeClr val="accent2"/>
              </a:solidFill>
              <a:latin typeface="+mj-lt"/>
              <a:cs typeface="Calibri" panose="020F0502020204030204" pitchFamily="34" charset="0"/>
            </a:endParaRPr>
          </a:p>
          <a:p>
            <a:pPr>
              <a:buClr>
                <a:schemeClr val="accent3"/>
              </a:buClr>
              <a:buSzPct val="150000"/>
              <a:tabLst>
                <a:tab pos="357188" algn="l"/>
              </a:tabLst>
            </a:pPr>
            <a:endParaRPr lang="en-US" sz="1600" dirty="0">
              <a:solidFill>
                <a:schemeClr val="accent2"/>
              </a:solidFill>
              <a:latin typeface="+mj-lt"/>
              <a:cs typeface="Calibri" panose="020F0502020204030204" pitchFamily="34" charset="0"/>
            </a:endParaRPr>
          </a:p>
          <a:p>
            <a:pPr>
              <a:buClr>
                <a:schemeClr val="accent3"/>
              </a:buClr>
              <a:buSzPct val="150000"/>
              <a:tabLst>
                <a:tab pos="357188" algn="l"/>
              </a:tabLst>
            </a:pPr>
            <a:r>
              <a:rPr lang="et-EE" sz="1600" dirty="0">
                <a:solidFill>
                  <a:schemeClr val="accent2"/>
                </a:solidFill>
                <a:latin typeface="+mj-lt"/>
                <a:cs typeface="Calibri" panose="020F0502020204030204" pitchFamily="34" charset="0"/>
              </a:rPr>
              <a:t>Programmes of </a:t>
            </a:r>
            <a:r>
              <a:rPr lang="et-EE" sz="1600" dirty="0" err="1">
                <a:solidFill>
                  <a:schemeClr val="accent2"/>
                </a:solidFill>
                <a:latin typeface="+mj-lt"/>
                <a:cs typeface="Calibri" panose="020F0502020204030204" pitchFamily="34" charset="0"/>
              </a:rPr>
              <a:t>Vocational</a:t>
            </a:r>
            <a:r>
              <a:rPr lang="et-EE" sz="1600" dirty="0">
                <a:solidFill>
                  <a:schemeClr val="accent2"/>
                </a:solidFill>
                <a:latin typeface="+mj-lt"/>
                <a:cs typeface="Calibri" panose="020F0502020204030204" pitchFamily="34" charset="0"/>
              </a:rPr>
              <a:t> </a:t>
            </a:r>
            <a:r>
              <a:rPr lang="et-EE" sz="1600" dirty="0" err="1">
                <a:solidFill>
                  <a:schemeClr val="accent2"/>
                </a:solidFill>
                <a:latin typeface="+mj-lt"/>
                <a:cs typeface="Calibri" panose="020F0502020204030204" pitchFamily="34" charset="0"/>
              </a:rPr>
              <a:t>Education</a:t>
            </a:r>
            <a:endParaRPr lang="et-EE" sz="1600" dirty="0">
              <a:solidFill>
                <a:schemeClr val="accent2"/>
              </a:solidFill>
              <a:latin typeface="+mj-lt"/>
              <a:cs typeface="Calibri" panose="020F0502020204030204" pitchFamily="34" charset="0"/>
            </a:endParaRPr>
          </a:p>
        </p:txBody>
      </p:sp>
      <p:sp>
        <p:nvSpPr>
          <p:cNvPr id="56" name="Rectangle 55">
            <a:extLst>
              <a:ext uri="{FF2B5EF4-FFF2-40B4-BE49-F238E27FC236}">
                <a16:creationId xmlns:a16="http://schemas.microsoft.com/office/drawing/2014/main" id="{5CCAB1D1-594A-DD44-B81D-EA5E9BE4B5B5}"/>
              </a:ext>
            </a:extLst>
          </p:cNvPr>
          <p:cNvSpPr/>
          <p:nvPr/>
        </p:nvSpPr>
        <p:spPr>
          <a:xfrm>
            <a:off x="6649936" y="1215866"/>
            <a:ext cx="3449205" cy="4278094"/>
          </a:xfrm>
          <a:prstGeom prst="rect">
            <a:avLst/>
          </a:prstGeom>
        </p:spPr>
        <p:txBody>
          <a:bodyPr wrap="square">
            <a:spAutoFit/>
          </a:bodyPr>
          <a:lstStyle/>
          <a:p>
            <a:pPr>
              <a:buClr>
                <a:schemeClr val="accent3"/>
              </a:buClr>
              <a:buSzPct val="150000"/>
              <a:tabLst>
                <a:tab pos="357188" algn="l"/>
              </a:tabLst>
            </a:pPr>
            <a:r>
              <a:rPr lang="et-EE" sz="1600" dirty="0" err="1">
                <a:solidFill>
                  <a:schemeClr val="accent2"/>
                </a:solidFill>
                <a:latin typeface="+mj-lt"/>
                <a:cs typeface="Calibri" panose="020F0502020204030204" pitchFamily="34" charset="0"/>
              </a:rPr>
              <a:t>Structural</a:t>
            </a:r>
            <a:r>
              <a:rPr lang="et-EE" sz="1600" dirty="0">
                <a:solidFill>
                  <a:schemeClr val="accent2"/>
                </a:solidFill>
                <a:latin typeface="+mj-lt"/>
                <a:cs typeface="Calibri" panose="020F0502020204030204" pitchFamily="34" charset="0"/>
              </a:rPr>
              <a:t> </a:t>
            </a:r>
            <a:r>
              <a:rPr lang="et-EE" sz="1600" dirty="0" err="1">
                <a:solidFill>
                  <a:schemeClr val="accent2"/>
                </a:solidFill>
                <a:latin typeface="+mj-lt"/>
                <a:cs typeface="Calibri" panose="020F0502020204030204" pitchFamily="34" charset="0"/>
              </a:rPr>
              <a:t>Unit</a:t>
            </a:r>
            <a:r>
              <a:rPr lang="et-EE" sz="1600" dirty="0">
                <a:solidFill>
                  <a:schemeClr val="accent2"/>
                </a:solidFill>
                <a:latin typeface="+mj-lt"/>
                <a:cs typeface="Calibri" panose="020F0502020204030204" pitchFamily="34" charset="0"/>
              </a:rPr>
              <a:t> </a:t>
            </a:r>
            <a:r>
              <a:rPr lang="et-EE" sz="1600" dirty="0" err="1">
                <a:solidFill>
                  <a:schemeClr val="accent2"/>
                </a:solidFill>
                <a:latin typeface="+mj-lt"/>
                <a:cs typeface="Calibri" panose="020F0502020204030204" pitchFamily="34" charset="0"/>
              </a:rPr>
              <a:t>in</a:t>
            </a:r>
            <a:r>
              <a:rPr lang="et-EE" sz="1600" dirty="0">
                <a:solidFill>
                  <a:schemeClr val="accent2"/>
                </a:solidFill>
                <a:latin typeface="+mj-lt"/>
                <a:cs typeface="Calibri" panose="020F0502020204030204" pitchFamily="34" charset="0"/>
              </a:rPr>
              <a:t> Kohtla-Järve</a:t>
            </a:r>
          </a:p>
          <a:p>
            <a:pPr>
              <a:buClr>
                <a:schemeClr val="accent3"/>
              </a:buClr>
              <a:buSzPct val="150000"/>
              <a:tabLst>
                <a:tab pos="357188" algn="l"/>
              </a:tabLst>
            </a:pPr>
            <a:endParaRPr lang="et-EE" sz="1600" dirty="0">
              <a:solidFill>
                <a:schemeClr val="accent2"/>
              </a:solidFill>
              <a:latin typeface="+mj-lt"/>
              <a:cs typeface="Calibri" panose="020F0502020204030204" pitchFamily="34" charset="0"/>
            </a:endParaRPr>
          </a:p>
          <a:p>
            <a:pPr>
              <a:buClr>
                <a:schemeClr val="accent3"/>
              </a:buClr>
              <a:buSzPct val="150000"/>
              <a:tabLst>
                <a:tab pos="357188" algn="l"/>
              </a:tabLst>
            </a:pPr>
            <a:r>
              <a:rPr lang="et-EE" sz="1600" dirty="0">
                <a:solidFill>
                  <a:schemeClr val="accent2"/>
                </a:solidFill>
                <a:latin typeface="+mj-lt"/>
                <a:cs typeface="Calibri" panose="020F0502020204030204" pitchFamily="34" charset="0"/>
              </a:rPr>
              <a:t>Pärnu </a:t>
            </a:r>
            <a:r>
              <a:rPr lang="et-EE" sz="1600" dirty="0" err="1">
                <a:solidFill>
                  <a:schemeClr val="accent2"/>
                </a:solidFill>
                <a:latin typeface="+mj-lt"/>
                <a:cs typeface="Calibri" panose="020F0502020204030204" pitchFamily="34" charset="0"/>
              </a:rPr>
              <a:t>Hospital</a:t>
            </a:r>
            <a:endParaRPr lang="et-EE" sz="1600" dirty="0">
              <a:solidFill>
                <a:schemeClr val="accent2"/>
              </a:solidFill>
              <a:latin typeface="+mj-lt"/>
              <a:cs typeface="Calibri" panose="020F0502020204030204" pitchFamily="34" charset="0"/>
            </a:endParaRPr>
          </a:p>
          <a:p>
            <a:pPr>
              <a:buClr>
                <a:schemeClr val="accent3"/>
              </a:buClr>
              <a:buSzPct val="150000"/>
              <a:tabLst>
                <a:tab pos="357188" algn="l"/>
              </a:tabLst>
            </a:pPr>
            <a:endParaRPr lang="et-EE" sz="1600" dirty="0">
              <a:solidFill>
                <a:schemeClr val="accent2"/>
              </a:solidFill>
              <a:latin typeface="+mj-lt"/>
              <a:cs typeface="Calibri" panose="020F0502020204030204" pitchFamily="34" charset="0"/>
            </a:endParaRPr>
          </a:p>
          <a:p>
            <a:pPr>
              <a:buClr>
                <a:schemeClr val="accent3"/>
              </a:buClr>
              <a:buSzPct val="150000"/>
              <a:tabLst>
                <a:tab pos="357188" algn="l"/>
              </a:tabLst>
            </a:pPr>
            <a:r>
              <a:rPr lang="et-EE" sz="1600" dirty="0" err="1">
                <a:solidFill>
                  <a:schemeClr val="accent2"/>
                </a:solidFill>
                <a:latin typeface="+mj-lt"/>
                <a:cs typeface="Calibri" panose="020F0502020204030204" pitchFamily="34" charset="0"/>
              </a:rPr>
              <a:t>Practical</a:t>
            </a:r>
            <a:r>
              <a:rPr lang="et-EE" sz="1600" dirty="0">
                <a:solidFill>
                  <a:schemeClr val="accent2"/>
                </a:solidFill>
                <a:latin typeface="+mj-lt"/>
                <a:cs typeface="Calibri" panose="020F0502020204030204" pitchFamily="34" charset="0"/>
              </a:rPr>
              <a:t> </a:t>
            </a:r>
            <a:r>
              <a:rPr lang="et-EE" sz="1600" dirty="0" err="1">
                <a:solidFill>
                  <a:schemeClr val="accent2"/>
                </a:solidFill>
                <a:latin typeface="+mj-lt"/>
                <a:cs typeface="Calibri" panose="020F0502020204030204" pitchFamily="34" charset="0"/>
              </a:rPr>
              <a:t>Training</a:t>
            </a:r>
            <a:endParaRPr lang="et-EE" sz="1600" dirty="0">
              <a:solidFill>
                <a:schemeClr val="accent2"/>
              </a:solidFill>
              <a:latin typeface="+mj-lt"/>
              <a:cs typeface="Calibri" panose="020F0502020204030204" pitchFamily="34" charset="0"/>
            </a:endParaRPr>
          </a:p>
          <a:p>
            <a:pPr>
              <a:buClr>
                <a:schemeClr val="accent3"/>
              </a:buClr>
              <a:buSzPct val="150000"/>
              <a:tabLst>
                <a:tab pos="357188" algn="l"/>
              </a:tabLst>
            </a:pPr>
            <a:endParaRPr lang="et-EE" sz="1600" dirty="0">
              <a:solidFill>
                <a:schemeClr val="accent2"/>
              </a:solidFill>
              <a:latin typeface="+mj-lt"/>
              <a:cs typeface="Calibri" panose="020F0502020204030204" pitchFamily="34" charset="0"/>
            </a:endParaRPr>
          </a:p>
          <a:p>
            <a:pPr>
              <a:buClr>
                <a:schemeClr val="accent3"/>
              </a:buClr>
              <a:buSzPct val="150000"/>
              <a:tabLst>
                <a:tab pos="357188" algn="l"/>
              </a:tabLst>
            </a:pPr>
            <a:r>
              <a:rPr lang="et-EE" sz="1600" dirty="0" err="1">
                <a:solidFill>
                  <a:schemeClr val="accent2"/>
                </a:solidFill>
                <a:latin typeface="+mj-lt"/>
                <a:cs typeface="Calibri" panose="020F0502020204030204" pitchFamily="34" charset="0"/>
              </a:rPr>
              <a:t>Study</a:t>
            </a:r>
            <a:r>
              <a:rPr lang="et-EE" sz="1600" dirty="0">
                <a:solidFill>
                  <a:schemeClr val="accent2"/>
                </a:solidFill>
                <a:latin typeface="+mj-lt"/>
                <a:cs typeface="Calibri" panose="020F0502020204030204" pitchFamily="34" charset="0"/>
              </a:rPr>
              <a:t> </a:t>
            </a:r>
            <a:r>
              <a:rPr lang="et-EE" sz="1600" dirty="0" err="1">
                <a:solidFill>
                  <a:schemeClr val="accent2"/>
                </a:solidFill>
                <a:latin typeface="+mj-lt"/>
                <a:cs typeface="Calibri" panose="020F0502020204030204" pitchFamily="34" charset="0"/>
              </a:rPr>
              <a:t>Rooms</a:t>
            </a:r>
            <a:r>
              <a:rPr lang="et-EE" sz="1600" dirty="0">
                <a:solidFill>
                  <a:schemeClr val="accent2"/>
                </a:solidFill>
                <a:latin typeface="+mj-lt"/>
                <a:cs typeface="Calibri" panose="020F0502020204030204" pitchFamily="34" charset="0"/>
              </a:rPr>
              <a:t> and </a:t>
            </a:r>
            <a:r>
              <a:rPr lang="et-EE" sz="1600" dirty="0" err="1">
                <a:solidFill>
                  <a:schemeClr val="accent2"/>
                </a:solidFill>
                <a:latin typeface="+mj-lt"/>
                <a:cs typeface="Calibri" panose="020F0502020204030204" pitchFamily="34" charset="0"/>
              </a:rPr>
              <a:t>Laboratories</a:t>
            </a:r>
            <a:endParaRPr lang="et-EE" sz="1600" dirty="0">
              <a:solidFill>
                <a:schemeClr val="accent2"/>
              </a:solidFill>
              <a:latin typeface="+mj-lt"/>
              <a:cs typeface="Calibri" panose="020F0502020204030204" pitchFamily="34" charset="0"/>
            </a:endParaRPr>
          </a:p>
          <a:p>
            <a:pPr>
              <a:buClr>
                <a:schemeClr val="accent3"/>
              </a:buClr>
              <a:buSzPct val="150000"/>
              <a:tabLst>
                <a:tab pos="357188" algn="l"/>
              </a:tabLst>
            </a:pPr>
            <a:endParaRPr lang="et-EE" sz="1600" dirty="0">
              <a:solidFill>
                <a:schemeClr val="accent2"/>
              </a:solidFill>
              <a:latin typeface="+mj-lt"/>
              <a:cs typeface="Calibri" panose="020F0502020204030204" pitchFamily="34" charset="0"/>
            </a:endParaRPr>
          </a:p>
          <a:p>
            <a:pPr>
              <a:buClr>
                <a:schemeClr val="accent3"/>
              </a:buClr>
              <a:buSzPct val="150000"/>
              <a:tabLst>
                <a:tab pos="357188" algn="l"/>
              </a:tabLst>
            </a:pPr>
            <a:r>
              <a:rPr lang="et-EE" sz="1600" dirty="0">
                <a:solidFill>
                  <a:schemeClr val="accent2"/>
                </a:solidFill>
                <a:latin typeface="+mj-lt"/>
                <a:cs typeface="Calibri" panose="020F0502020204030204" pitchFamily="34" charset="0"/>
              </a:rPr>
              <a:t>International </a:t>
            </a:r>
            <a:r>
              <a:rPr lang="et-EE" sz="1600" dirty="0" err="1">
                <a:solidFill>
                  <a:schemeClr val="accent2"/>
                </a:solidFill>
                <a:latin typeface="+mj-lt"/>
                <a:cs typeface="Calibri" panose="020F0502020204030204" pitchFamily="34" charset="0"/>
              </a:rPr>
              <a:t>Cooperation</a:t>
            </a:r>
            <a:endParaRPr lang="et-EE" sz="1600" dirty="0">
              <a:solidFill>
                <a:schemeClr val="accent2"/>
              </a:solidFill>
              <a:latin typeface="+mj-lt"/>
              <a:cs typeface="Calibri" panose="020F0502020204030204" pitchFamily="34" charset="0"/>
            </a:endParaRPr>
          </a:p>
          <a:p>
            <a:pPr>
              <a:buClr>
                <a:schemeClr val="accent3"/>
              </a:buClr>
              <a:buSzPct val="150000"/>
              <a:tabLst>
                <a:tab pos="357188" algn="l"/>
              </a:tabLst>
            </a:pPr>
            <a:endParaRPr lang="et-EE" sz="1600" dirty="0">
              <a:solidFill>
                <a:schemeClr val="accent2"/>
              </a:solidFill>
              <a:latin typeface="+mj-lt"/>
              <a:cs typeface="Calibri" panose="020F0502020204030204" pitchFamily="34" charset="0"/>
            </a:endParaRPr>
          </a:p>
          <a:p>
            <a:pPr>
              <a:buClr>
                <a:schemeClr val="accent3"/>
              </a:buClr>
              <a:buSzPct val="150000"/>
              <a:tabLst>
                <a:tab pos="357188" algn="l"/>
              </a:tabLst>
            </a:pPr>
            <a:r>
              <a:rPr lang="et-EE" sz="1600" dirty="0" err="1">
                <a:solidFill>
                  <a:schemeClr val="accent2"/>
                </a:solidFill>
                <a:latin typeface="+mj-lt"/>
                <a:cs typeface="Calibri" panose="020F0502020204030204" pitchFamily="34" charset="0"/>
              </a:rPr>
              <a:t>Student</a:t>
            </a:r>
            <a:r>
              <a:rPr lang="et-EE" sz="1600" dirty="0">
                <a:solidFill>
                  <a:schemeClr val="accent2"/>
                </a:solidFill>
                <a:latin typeface="+mj-lt"/>
                <a:cs typeface="Calibri" panose="020F0502020204030204" pitchFamily="34" charset="0"/>
              </a:rPr>
              <a:t> </a:t>
            </a:r>
            <a:r>
              <a:rPr lang="et-EE" sz="1600" dirty="0" err="1">
                <a:solidFill>
                  <a:schemeClr val="accent2"/>
                </a:solidFill>
                <a:latin typeface="+mj-lt"/>
                <a:cs typeface="Calibri" panose="020F0502020204030204" pitchFamily="34" charset="0"/>
              </a:rPr>
              <a:t>Council</a:t>
            </a:r>
            <a:endParaRPr lang="et-EE" sz="1600" dirty="0">
              <a:solidFill>
                <a:schemeClr val="accent2"/>
              </a:solidFill>
              <a:latin typeface="+mj-lt"/>
              <a:cs typeface="Calibri" panose="020F0502020204030204" pitchFamily="34" charset="0"/>
            </a:endParaRPr>
          </a:p>
          <a:p>
            <a:pPr>
              <a:buClr>
                <a:schemeClr val="accent3"/>
              </a:buClr>
              <a:buSzPct val="150000"/>
              <a:tabLst>
                <a:tab pos="357188" algn="l"/>
              </a:tabLst>
            </a:pPr>
            <a:endParaRPr lang="et-EE" sz="1600" dirty="0">
              <a:solidFill>
                <a:schemeClr val="accent2"/>
              </a:solidFill>
              <a:latin typeface="+mj-lt"/>
              <a:cs typeface="Calibri" panose="020F0502020204030204" pitchFamily="34" charset="0"/>
            </a:endParaRPr>
          </a:p>
          <a:p>
            <a:pPr>
              <a:buClr>
                <a:schemeClr val="accent3"/>
              </a:buClr>
              <a:buSzPct val="150000"/>
              <a:tabLst>
                <a:tab pos="357188" algn="l"/>
              </a:tabLst>
            </a:pPr>
            <a:endParaRPr lang="et-EE" sz="1600" dirty="0">
              <a:solidFill>
                <a:schemeClr val="accent2"/>
              </a:solidFill>
              <a:latin typeface="+mj-lt"/>
              <a:cs typeface="Calibri" panose="020F0502020204030204" pitchFamily="34" charset="0"/>
            </a:endParaRPr>
          </a:p>
          <a:p>
            <a:pPr>
              <a:buClr>
                <a:schemeClr val="accent3"/>
              </a:buClr>
              <a:buSzPct val="150000"/>
              <a:tabLst>
                <a:tab pos="357188" algn="l"/>
              </a:tabLst>
            </a:pPr>
            <a:r>
              <a:rPr lang="et-EE" sz="1600" dirty="0" err="1">
                <a:solidFill>
                  <a:schemeClr val="accent2"/>
                </a:solidFill>
                <a:latin typeface="+mj-lt"/>
                <a:cs typeface="Calibri" panose="020F0502020204030204" pitchFamily="34" charset="0"/>
              </a:rPr>
              <a:t>Student</a:t>
            </a:r>
            <a:r>
              <a:rPr lang="et-EE" sz="1600" dirty="0">
                <a:solidFill>
                  <a:schemeClr val="accent2"/>
                </a:solidFill>
                <a:latin typeface="+mj-lt"/>
                <a:cs typeface="Calibri" panose="020F0502020204030204" pitchFamily="34" charset="0"/>
              </a:rPr>
              <a:t> </a:t>
            </a:r>
            <a:r>
              <a:rPr lang="et-EE" sz="1600" dirty="0" err="1">
                <a:solidFill>
                  <a:schemeClr val="accent2"/>
                </a:solidFill>
                <a:latin typeface="+mj-lt"/>
                <a:cs typeface="Calibri" panose="020F0502020204030204" pitchFamily="34" charset="0"/>
              </a:rPr>
              <a:t>Hostel</a:t>
            </a:r>
            <a:endParaRPr lang="et-EE" sz="1600" dirty="0">
              <a:solidFill>
                <a:schemeClr val="accent2"/>
              </a:solidFill>
              <a:latin typeface="+mj-lt"/>
              <a:cs typeface="Calibri" panose="020F0502020204030204" pitchFamily="34" charset="0"/>
            </a:endParaRPr>
          </a:p>
          <a:p>
            <a:pPr>
              <a:buClr>
                <a:schemeClr val="accent3"/>
              </a:buClr>
              <a:buSzPct val="150000"/>
              <a:tabLst>
                <a:tab pos="357188" algn="l"/>
              </a:tabLst>
            </a:pPr>
            <a:endParaRPr lang="et-EE" sz="1600" dirty="0">
              <a:solidFill>
                <a:schemeClr val="accent2"/>
              </a:solidFill>
              <a:latin typeface="+mj-lt"/>
              <a:cs typeface="Calibri" panose="020F0502020204030204" pitchFamily="34" charset="0"/>
            </a:endParaRPr>
          </a:p>
          <a:p>
            <a:pPr>
              <a:buClr>
                <a:schemeClr val="accent3"/>
              </a:buClr>
              <a:buSzPct val="150000"/>
              <a:tabLst>
                <a:tab pos="357188" algn="l"/>
              </a:tabLst>
            </a:pPr>
            <a:endParaRPr lang="et-EE" sz="1600" dirty="0">
              <a:solidFill>
                <a:schemeClr val="accent2"/>
              </a:solidFill>
              <a:latin typeface="+mj-lt"/>
              <a:cs typeface="Calibri" panose="020F0502020204030204" pitchFamily="34" charset="0"/>
            </a:endParaRPr>
          </a:p>
          <a:p>
            <a:pPr>
              <a:buClr>
                <a:schemeClr val="accent3"/>
              </a:buClr>
              <a:buSzPct val="150000"/>
              <a:tabLst>
                <a:tab pos="357188" algn="l"/>
              </a:tabLst>
            </a:pPr>
            <a:r>
              <a:rPr lang="et-EE" sz="1600" dirty="0" err="1">
                <a:solidFill>
                  <a:schemeClr val="accent2"/>
                </a:solidFill>
                <a:latin typeface="+mj-lt"/>
                <a:cs typeface="Calibri" panose="020F0502020204030204" pitchFamily="34" charset="0"/>
              </a:rPr>
              <a:t>Library</a:t>
            </a:r>
            <a:r>
              <a:rPr lang="en-US" sz="1600" dirty="0">
                <a:solidFill>
                  <a:schemeClr val="accent2"/>
                </a:solidFill>
                <a:latin typeface="+mj-lt"/>
                <a:cs typeface="Calibri" panose="020F0502020204030204" pitchFamily="34" charset="0"/>
              </a:rPr>
              <a:t> </a:t>
            </a:r>
          </a:p>
        </p:txBody>
      </p:sp>
      <p:sp>
        <p:nvSpPr>
          <p:cNvPr id="63" name="Rectangle 62">
            <a:extLst>
              <a:ext uri="{FF2B5EF4-FFF2-40B4-BE49-F238E27FC236}">
                <a16:creationId xmlns:a16="http://schemas.microsoft.com/office/drawing/2014/main" id="{A0A82699-C483-6942-A698-9E870DC4AAB5}"/>
              </a:ext>
            </a:extLst>
          </p:cNvPr>
          <p:cNvSpPr/>
          <p:nvPr/>
        </p:nvSpPr>
        <p:spPr>
          <a:xfrm>
            <a:off x="2030110" y="1215866"/>
            <a:ext cx="258430" cy="4278094"/>
          </a:xfrm>
          <a:prstGeom prst="rect">
            <a:avLst/>
          </a:prstGeom>
        </p:spPr>
        <p:txBody>
          <a:bodyPr wrap="square">
            <a:spAutoFit/>
          </a:bodyPr>
          <a:lstStyle/>
          <a:p>
            <a:pPr>
              <a:buClr>
                <a:schemeClr val="accent3"/>
              </a:buClr>
              <a:buSzPct val="150000"/>
              <a:tabLst>
                <a:tab pos="357188" algn="l"/>
              </a:tabLst>
            </a:pPr>
            <a:r>
              <a:rPr lang="en-US" sz="1600" dirty="0">
                <a:solidFill>
                  <a:srgbClr val="FFC000"/>
                </a:solidFill>
                <a:latin typeface="+mj-lt"/>
                <a:cs typeface="Calibri" panose="020F0502020204030204" pitchFamily="34" charset="0"/>
              </a:rPr>
              <a:t>1</a:t>
            </a:r>
          </a:p>
          <a:p>
            <a:pPr>
              <a:buClr>
                <a:schemeClr val="accent3"/>
              </a:buClr>
              <a:buSzPct val="150000"/>
              <a:tabLst>
                <a:tab pos="357188" algn="l"/>
              </a:tabLst>
            </a:pPr>
            <a:endParaRPr lang="en-US" sz="1600" dirty="0">
              <a:solidFill>
                <a:srgbClr val="FFC000"/>
              </a:solidFill>
              <a:latin typeface="+mj-lt"/>
              <a:cs typeface="Calibri" panose="020F0502020204030204" pitchFamily="34" charset="0"/>
            </a:endParaRPr>
          </a:p>
          <a:p>
            <a:pPr>
              <a:buClr>
                <a:schemeClr val="accent3"/>
              </a:buClr>
              <a:buSzPct val="150000"/>
              <a:tabLst>
                <a:tab pos="357188" algn="l"/>
              </a:tabLst>
            </a:pPr>
            <a:r>
              <a:rPr lang="en-US" sz="1600" dirty="0">
                <a:solidFill>
                  <a:srgbClr val="FFC000"/>
                </a:solidFill>
                <a:latin typeface="+mj-lt"/>
                <a:cs typeface="Calibri" panose="020F0502020204030204" pitchFamily="34" charset="0"/>
              </a:rPr>
              <a:t>2</a:t>
            </a:r>
          </a:p>
          <a:p>
            <a:pPr>
              <a:buClr>
                <a:schemeClr val="accent3"/>
              </a:buClr>
              <a:buSzPct val="150000"/>
              <a:tabLst>
                <a:tab pos="357188" algn="l"/>
              </a:tabLst>
            </a:pPr>
            <a:endParaRPr lang="en-US" sz="1600" dirty="0">
              <a:solidFill>
                <a:srgbClr val="FFC000"/>
              </a:solidFill>
              <a:latin typeface="+mj-lt"/>
              <a:cs typeface="Calibri" panose="020F0502020204030204" pitchFamily="34" charset="0"/>
            </a:endParaRPr>
          </a:p>
          <a:p>
            <a:pPr>
              <a:buClr>
                <a:schemeClr val="accent3"/>
              </a:buClr>
              <a:buSzPct val="150000"/>
              <a:tabLst>
                <a:tab pos="357188" algn="l"/>
              </a:tabLst>
            </a:pPr>
            <a:r>
              <a:rPr lang="en-US" sz="1600" dirty="0">
                <a:solidFill>
                  <a:srgbClr val="FFC000"/>
                </a:solidFill>
                <a:latin typeface="+mj-lt"/>
                <a:cs typeface="Calibri" panose="020F0502020204030204" pitchFamily="34" charset="0"/>
              </a:rPr>
              <a:t>3</a:t>
            </a:r>
          </a:p>
          <a:p>
            <a:pPr>
              <a:buClr>
                <a:schemeClr val="accent3"/>
              </a:buClr>
              <a:buSzPct val="150000"/>
              <a:tabLst>
                <a:tab pos="357188" algn="l"/>
              </a:tabLst>
            </a:pPr>
            <a:endParaRPr lang="en-US" sz="1600" dirty="0">
              <a:solidFill>
                <a:srgbClr val="FFC000"/>
              </a:solidFill>
              <a:latin typeface="+mj-lt"/>
              <a:cs typeface="Calibri" panose="020F0502020204030204" pitchFamily="34" charset="0"/>
            </a:endParaRPr>
          </a:p>
          <a:p>
            <a:pPr>
              <a:buClr>
                <a:schemeClr val="accent3"/>
              </a:buClr>
              <a:buSzPct val="150000"/>
              <a:tabLst>
                <a:tab pos="357188" algn="l"/>
              </a:tabLst>
            </a:pPr>
            <a:r>
              <a:rPr lang="en-US" sz="1600" dirty="0">
                <a:solidFill>
                  <a:srgbClr val="FFC000"/>
                </a:solidFill>
                <a:latin typeface="+mj-lt"/>
                <a:cs typeface="Calibri" panose="020F0502020204030204" pitchFamily="34" charset="0"/>
              </a:rPr>
              <a:t>4</a:t>
            </a:r>
          </a:p>
          <a:p>
            <a:pPr>
              <a:buClr>
                <a:schemeClr val="accent3"/>
              </a:buClr>
              <a:buSzPct val="150000"/>
              <a:tabLst>
                <a:tab pos="357188" algn="l"/>
              </a:tabLst>
            </a:pPr>
            <a:endParaRPr lang="en-US" sz="1600" dirty="0">
              <a:solidFill>
                <a:srgbClr val="FFC000"/>
              </a:solidFill>
              <a:latin typeface="+mj-lt"/>
              <a:cs typeface="Calibri" panose="020F0502020204030204" pitchFamily="34" charset="0"/>
            </a:endParaRPr>
          </a:p>
          <a:p>
            <a:pPr>
              <a:buClr>
                <a:schemeClr val="accent3"/>
              </a:buClr>
              <a:buSzPct val="150000"/>
              <a:tabLst>
                <a:tab pos="357188" algn="l"/>
              </a:tabLst>
            </a:pPr>
            <a:r>
              <a:rPr lang="en-US" sz="1600" dirty="0">
                <a:solidFill>
                  <a:srgbClr val="FFC000"/>
                </a:solidFill>
                <a:latin typeface="+mj-lt"/>
                <a:cs typeface="Calibri" panose="020F0502020204030204" pitchFamily="34" charset="0"/>
              </a:rPr>
              <a:t>5</a:t>
            </a:r>
          </a:p>
          <a:p>
            <a:pPr>
              <a:buClr>
                <a:schemeClr val="accent3"/>
              </a:buClr>
              <a:buSzPct val="150000"/>
              <a:tabLst>
                <a:tab pos="357188" algn="l"/>
              </a:tabLst>
            </a:pPr>
            <a:endParaRPr lang="en-US" sz="1600" dirty="0">
              <a:solidFill>
                <a:srgbClr val="FFC000"/>
              </a:solidFill>
              <a:latin typeface="+mj-lt"/>
              <a:cs typeface="Calibri" panose="020F0502020204030204" pitchFamily="34" charset="0"/>
            </a:endParaRPr>
          </a:p>
          <a:p>
            <a:pPr>
              <a:buClr>
                <a:schemeClr val="accent3"/>
              </a:buClr>
              <a:buSzPct val="150000"/>
              <a:tabLst>
                <a:tab pos="357188" algn="l"/>
              </a:tabLst>
            </a:pPr>
            <a:r>
              <a:rPr lang="en-US" sz="1600" dirty="0">
                <a:solidFill>
                  <a:srgbClr val="FFC000"/>
                </a:solidFill>
                <a:latin typeface="+mj-lt"/>
                <a:cs typeface="Calibri" panose="020F0502020204030204" pitchFamily="34" charset="0"/>
              </a:rPr>
              <a:t>6</a:t>
            </a:r>
          </a:p>
          <a:p>
            <a:pPr>
              <a:buClr>
                <a:schemeClr val="accent3"/>
              </a:buClr>
              <a:buSzPct val="150000"/>
              <a:tabLst>
                <a:tab pos="357188" algn="l"/>
              </a:tabLst>
            </a:pPr>
            <a:br>
              <a:rPr lang="et-EE" sz="1600" dirty="0">
                <a:solidFill>
                  <a:srgbClr val="FFC000"/>
                </a:solidFill>
                <a:latin typeface="+mj-lt"/>
                <a:cs typeface="Calibri" panose="020F0502020204030204" pitchFamily="34" charset="0"/>
              </a:rPr>
            </a:br>
            <a:endParaRPr lang="en-US" sz="1600" dirty="0">
              <a:solidFill>
                <a:srgbClr val="FFC000"/>
              </a:solidFill>
              <a:latin typeface="+mj-lt"/>
              <a:cs typeface="Calibri" panose="020F0502020204030204" pitchFamily="34" charset="0"/>
            </a:endParaRPr>
          </a:p>
          <a:p>
            <a:pPr>
              <a:buClr>
                <a:schemeClr val="accent3"/>
              </a:buClr>
              <a:buSzPct val="150000"/>
              <a:tabLst>
                <a:tab pos="357188" algn="l"/>
              </a:tabLst>
            </a:pPr>
            <a:r>
              <a:rPr lang="en-US" sz="1600" dirty="0">
                <a:solidFill>
                  <a:srgbClr val="FFC000"/>
                </a:solidFill>
                <a:latin typeface="+mj-lt"/>
                <a:cs typeface="Calibri" panose="020F0502020204030204" pitchFamily="34" charset="0"/>
              </a:rPr>
              <a:t>7</a:t>
            </a:r>
          </a:p>
          <a:p>
            <a:pPr>
              <a:buClr>
                <a:schemeClr val="accent3"/>
              </a:buClr>
              <a:buSzPct val="150000"/>
              <a:tabLst>
                <a:tab pos="357188" algn="l"/>
              </a:tabLst>
            </a:pPr>
            <a:br>
              <a:rPr lang="et-EE" sz="1600" dirty="0">
                <a:solidFill>
                  <a:srgbClr val="FFC000"/>
                </a:solidFill>
                <a:latin typeface="+mj-lt"/>
                <a:cs typeface="Calibri" panose="020F0502020204030204" pitchFamily="34" charset="0"/>
              </a:rPr>
            </a:br>
            <a:endParaRPr lang="en-US" sz="1600" dirty="0">
              <a:solidFill>
                <a:srgbClr val="FFC000"/>
              </a:solidFill>
              <a:latin typeface="+mj-lt"/>
              <a:cs typeface="Calibri" panose="020F0502020204030204" pitchFamily="34" charset="0"/>
            </a:endParaRPr>
          </a:p>
          <a:p>
            <a:pPr>
              <a:buClr>
                <a:schemeClr val="accent3"/>
              </a:buClr>
              <a:buSzPct val="150000"/>
              <a:tabLst>
                <a:tab pos="357188" algn="l"/>
              </a:tabLst>
            </a:pPr>
            <a:r>
              <a:rPr lang="en-US" sz="1600" dirty="0">
                <a:solidFill>
                  <a:srgbClr val="FFC000"/>
                </a:solidFill>
                <a:latin typeface="+mj-lt"/>
                <a:cs typeface="Calibri" panose="020F0502020204030204" pitchFamily="34" charset="0"/>
              </a:rPr>
              <a:t>8</a:t>
            </a:r>
            <a:endParaRPr lang="et-EE" sz="1600" dirty="0">
              <a:solidFill>
                <a:srgbClr val="FFC000"/>
              </a:solidFill>
              <a:latin typeface="+mj-lt"/>
              <a:cs typeface="Calibri" panose="020F0502020204030204" pitchFamily="34" charset="0"/>
            </a:endParaRPr>
          </a:p>
        </p:txBody>
      </p:sp>
      <p:sp>
        <p:nvSpPr>
          <p:cNvPr id="64" name="Rectangle 63">
            <a:extLst>
              <a:ext uri="{FF2B5EF4-FFF2-40B4-BE49-F238E27FC236}">
                <a16:creationId xmlns:a16="http://schemas.microsoft.com/office/drawing/2014/main" id="{44383C9E-7C6D-6B49-9917-96520EBDF7F4}"/>
              </a:ext>
            </a:extLst>
          </p:cNvPr>
          <p:cNvSpPr/>
          <p:nvPr/>
        </p:nvSpPr>
        <p:spPr>
          <a:xfrm>
            <a:off x="6264998" y="1215866"/>
            <a:ext cx="443620" cy="4524315"/>
          </a:xfrm>
          <a:prstGeom prst="rect">
            <a:avLst/>
          </a:prstGeom>
        </p:spPr>
        <p:txBody>
          <a:bodyPr wrap="square">
            <a:spAutoFit/>
          </a:bodyPr>
          <a:lstStyle/>
          <a:p>
            <a:pPr>
              <a:buClr>
                <a:schemeClr val="accent3"/>
              </a:buClr>
              <a:buSzPct val="150000"/>
              <a:tabLst>
                <a:tab pos="357188" algn="l"/>
              </a:tabLst>
            </a:pPr>
            <a:r>
              <a:rPr lang="en-US" sz="1600" dirty="0">
                <a:solidFill>
                  <a:srgbClr val="FFC000"/>
                </a:solidFill>
                <a:latin typeface="+mj-lt"/>
                <a:cs typeface="Calibri" panose="020F0502020204030204" pitchFamily="34" charset="0"/>
              </a:rPr>
              <a:t>9</a:t>
            </a:r>
          </a:p>
          <a:p>
            <a:pPr>
              <a:buClr>
                <a:schemeClr val="accent3"/>
              </a:buClr>
              <a:buSzPct val="150000"/>
              <a:tabLst>
                <a:tab pos="357188" algn="l"/>
              </a:tabLst>
            </a:pPr>
            <a:endParaRPr lang="en-US" sz="1600" dirty="0">
              <a:solidFill>
                <a:srgbClr val="FFC000"/>
              </a:solidFill>
              <a:latin typeface="+mj-lt"/>
              <a:cs typeface="Calibri" panose="020F0502020204030204" pitchFamily="34" charset="0"/>
            </a:endParaRPr>
          </a:p>
          <a:p>
            <a:pPr>
              <a:buClr>
                <a:schemeClr val="accent3"/>
              </a:buClr>
              <a:buSzPct val="150000"/>
              <a:tabLst>
                <a:tab pos="357188" algn="l"/>
              </a:tabLst>
            </a:pPr>
            <a:r>
              <a:rPr lang="en-US" sz="1600" dirty="0">
                <a:solidFill>
                  <a:srgbClr val="FFC000"/>
                </a:solidFill>
                <a:latin typeface="+mj-lt"/>
                <a:cs typeface="Calibri" panose="020F0502020204030204" pitchFamily="34" charset="0"/>
              </a:rPr>
              <a:t>10</a:t>
            </a:r>
          </a:p>
          <a:p>
            <a:pPr>
              <a:buClr>
                <a:schemeClr val="accent3"/>
              </a:buClr>
              <a:buSzPct val="150000"/>
              <a:tabLst>
                <a:tab pos="357188" algn="l"/>
              </a:tabLst>
            </a:pPr>
            <a:endParaRPr lang="en-US" sz="1600" dirty="0">
              <a:solidFill>
                <a:srgbClr val="FFC000"/>
              </a:solidFill>
              <a:latin typeface="+mj-lt"/>
              <a:cs typeface="Calibri" panose="020F0502020204030204" pitchFamily="34" charset="0"/>
            </a:endParaRPr>
          </a:p>
          <a:p>
            <a:pPr>
              <a:buClr>
                <a:schemeClr val="accent3"/>
              </a:buClr>
              <a:buSzPct val="150000"/>
              <a:tabLst>
                <a:tab pos="357188" algn="l"/>
              </a:tabLst>
            </a:pPr>
            <a:r>
              <a:rPr lang="en-US" sz="1600" dirty="0">
                <a:solidFill>
                  <a:srgbClr val="FFC000"/>
                </a:solidFill>
                <a:latin typeface="+mj-lt"/>
                <a:cs typeface="Calibri" panose="020F0502020204030204" pitchFamily="34" charset="0"/>
              </a:rPr>
              <a:t>11</a:t>
            </a:r>
          </a:p>
          <a:p>
            <a:pPr>
              <a:buClr>
                <a:schemeClr val="accent3"/>
              </a:buClr>
              <a:buSzPct val="150000"/>
              <a:tabLst>
                <a:tab pos="357188" algn="l"/>
              </a:tabLst>
            </a:pPr>
            <a:endParaRPr lang="en-US" sz="1600" dirty="0">
              <a:solidFill>
                <a:srgbClr val="FFC000"/>
              </a:solidFill>
              <a:latin typeface="+mj-lt"/>
              <a:cs typeface="Calibri" panose="020F0502020204030204" pitchFamily="34" charset="0"/>
            </a:endParaRPr>
          </a:p>
          <a:p>
            <a:pPr>
              <a:buClr>
                <a:schemeClr val="accent3"/>
              </a:buClr>
              <a:buSzPct val="150000"/>
              <a:tabLst>
                <a:tab pos="357188" algn="l"/>
              </a:tabLst>
            </a:pPr>
            <a:r>
              <a:rPr lang="en-US" sz="1600" dirty="0">
                <a:solidFill>
                  <a:srgbClr val="FFC000"/>
                </a:solidFill>
                <a:latin typeface="+mj-lt"/>
                <a:cs typeface="Calibri" panose="020F0502020204030204" pitchFamily="34" charset="0"/>
              </a:rPr>
              <a:t>12</a:t>
            </a:r>
          </a:p>
          <a:p>
            <a:pPr>
              <a:buClr>
                <a:schemeClr val="accent3"/>
              </a:buClr>
              <a:buSzPct val="150000"/>
              <a:tabLst>
                <a:tab pos="357188" algn="l"/>
              </a:tabLst>
            </a:pPr>
            <a:endParaRPr lang="en-US" sz="1600" dirty="0">
              <a:solidFill>
                <a:srgbClr val="FFC000"/>
              </a:solidFill>
              <a:latin typeface="+mj-lt"/>
              <a:cs typeface="Calibri" panose="020F0502020204030204" pitchFamily="34" charset="0"/>
            </a:endParaRPr>
          </a:p>
          <a:p>
            <a:pPr>
              <a:buClr>
                <a:schemeClr val="accent3"/>
              </a:buClr>
              <a:buSzPct val="150000"/>
              <a:tabLst>
                <a:tab pos="357188" algn="l"/>
              </a:tabLst>
            </a:pPr>
            <a:r>
              <a:rPr lang="en-US" sz="1600" dirty="0">
                <a:solidFill>
                  <a:srgbClr val="FFC000"/>
                </a:solidFill>
                <a:latin typeface="+mj-lt"/>
                <a:cs typeface="Calibri" panose="020F0502020204030204" pitchFamily="34" charset="0"/>
              </a:rPr>
              <a:t>13</a:t>
            </a:r>
          </a:p>
          <a:p>
            <a:pPr>
              <a:buClr>
                <a:schemeClr val="accent3"/>
              </a:buClr>
              <a:buSzPct val="150000"/>
              <a:tabLst>
                <a:tab pos="357188" algn="l"/>
              </a:tabLst>
            </a:pPr>
            <a:endParaRPr lang="en-US" sz="1600" dirty="0">
              <a:solidFill>
                <a:srgbClr val="FFC000"/>
              </a:solidFill>
              <a:latin typeface="+mj-lt"/>
              <a:cs typeface="Calibri" panose="020F0502020204030204" pitchFamily="34" charset="0"/>
            </a:endParaRPr>
          </a:p>
          <a:p>
            <a:pPr>
              <a:buClr>
                <a:schemeClr val="accent3"/>
              </a:buClr>
              <a:buSzPct val="150000"/>
              <a:tabLst>
                <a:tab pos="357188" algn="l"/>
              </a:tabLst>
            </a:pPr>
            <a:r>
              <a:rPr lang="en-US" sz="1600" dirty="0">
                <a:solidFill>
                  <a:srgbClr val="FFC000"/>
                </a:solidFill>
                <a:latin typeface="+mj-lt"/>
                <a:cs typeface="Calibri" panose="020F0502020204030204" pitchFamily="34" charset="0"/>
              </a:rPr>
              <a:t>14</a:t>
            </a:r>
          </a:p>
          <a:p>
            <a:pPr>
              <a:buClr>
                <a:schemeClr val="accent3"/>
              </a:buClr>
              <a:buSzPct val="150000"/>
              <a:tabLst>
                <a:tab pos="357188" algn="l"/>
              </a:tabLst>
            </a:pPr>
            <a:endParaRPr lang="et-EE" sz="1600" dirty="0">
              <a:solidFill>
                <a:srgbClr val="FFC000"/>
              </a:solidFill>
              <a:latin typeface="+mj-lt"/>
              <a:cs typeface="Calibri" panose="020F0502020204030204" pitchFamily="34" charset="0"/>
            </a:endParaRPr>
          </a:p>
          <a:p>
            <a:pPr>
              <a:buClr>
                <a:schemeClr val="accent3"/>
              </a:buClr>
              <a:buSzPct val="150000"/>
              <a:tabLst>
                <a:tab pos="357188" algn="l"/>
              </a:tabLst>
            </a:pPr>
            <a:endParaRPr lang="en-US" sz="1600" dirty="0">
              <a:solidFill>
                <a:srgbClr val="FFC000"/>
              </a:solidFill>
              <a:latin typeface="+mj-lt"/>
              <a:cs typeface="Calibri" panose="020F0502020204030204" pitchFamily="34" charset="0"/>
            </a:endParaRPr>
          </a:p>
          <a:p>
            <a:pPr>
              <a:buClr>
                <a:schemeClr val="accent3"/>
              </a:buClr>
              <a:buSzPct val="150000"/>
              <a:tabLst>
                <a:tab pos="357188" algn="l"/>
              </a:tabLst>
            </a:pPr>
            <a:r>
              <a:rPr lang="en-US" sz="1600" dirty="0">
                <a:solidFill>
                  <a:srgbClr val="FFC000"/>
                </a:solidFill>
                <a:latin typeface="+mj-lt"/>
                <a:cs typeface="Calibri" panose="020F0502020204030204" pitchFamily="34" charset="0"/>
              </a:rPr>
              <a:t>15</a:t>
            </a:r>
            <a:endParaRPr lang="et-EE" sz="1600" dirty="0">
              <a:solidFill>
                <a:srgbClr val="FFC000"/>
              </a:solidFill>
              <a:latin typeface="+mj-lt"/>
              <a:cs typeface="Calibri" panose="020F0502020204030204" pitchFamily="34" charset="0"/>
            </a:endParaRPr>
          </a:p>
          <a:p>
            <a:pPr>
              <a:buClr>
                <a:schemeClr val="accent3"/>
              </a:buClr>
              <a:buSzPct val="150000"/>
              <a:tabLst>
                <a:tab pos="357188" algn="l"/>
              </a:tabLst>
            </a:pPr>
            <a:endParaRPr lang="en-US" sz="1600" dirty="0">
              <a:solidFill>
                <a:srgbClr val="FFC000"/>
              </a:solidFill>
              <a:latin typeface="+mj-lt"/>
              <a:cs typeface="Calibri" panose="020F0502020204030204" pitchFamily="34" charset="0"/>
            </a:endParaRPr>
          </a:p>
          <a:p>
            <a:pPr>
              <a:buClr>
                <a:schemeClr val="accent3"/>
              </a:buClr>
              <a:buSzPct val="150000"/>
              <a:tabLst>
                <a:tab pos="357188" algn="l"/>
              </a:tabLst>
            </a:pPr>
            <a:endParaRPr lang="en-US" sz="1600" dirty="0">
              <a:solidFill>
                <a:srgbClr val="FFC000"/>
              </a:solidFill>
              <a:latin typeface="+mj-lt"/>
              <a:cs typeface="Calibri" panose="020F0502020204030204" pitchFamily="34" charset="0"/>
            </a:endParaRPr>
          </a:p>
          <a:p>
            <a:pPr>
              <a:buClr>
                <a:schemeClr val="accent3"/>
              </a:buClr>
              <a:buSzPct val="150000"/>
              <a:tabLst>
                <a:tab pos="357188" algn="l"/>
              </a:tabLst>
            </a:pPr>
            <a:r>
              <a:rPr lang="en-US" sz="1600" dirty="0">
                <a:solidFill>
                  <a:srgbClr val="FFC000"/>
                </a:solidFill>
                <a:latin typeface="+mj-lt"/>
                <a:cs typeface="Calibri" panose="020F0502020204030204" pitchFamily="34" charset="0"/>
              </a:rPr>
              <a:t>16</a:t>
            </a:r>
            <a:endParaRPr lang="et-EE" sz="1600" dirty="0">
              <a:solidFill>
                <a:srgbClr val="FFC000"/>
              </a:solidFill>
              <a:latin typeface="+mj-lt"/>
              <a:cs typeface="Calibri" panose="020F0502020204030204" pitchFamily="34" charset="0"/>
            </a:endParaRPr>
          </a:p>
          <a:p>
            <a:pPr>
              <a:buClr>
                <a:schemeClr val="accent3"/>
              </a:buClr>
              <a:buSzPct val="150000"/>
              <a:tabLst>
                <a:tab pos="357188" algn="l"/>
              </a:tabLst>
            </a:pPr>
            <a:endParaRPr lang="en-US" sz="1600" dirty="0">
              <a:solidFill>
                <a:srgbClr val="FFC000"/>
              </a:solidFill>
              <a:latin typeface="+mj-lt"/>
              <a:cs typeface="Calibri" panose="020F0502020204030204" pitchFamily="34" charset="0"/>
            </a:endParaRPr>
          </a:p>
        </p:txBody>
      </p:sp>
      <p:pic>
        <p:nvPicPr>
          <p:cNvPr id="13" name="Pilt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8968" y="4888126"/>
            <a:ext cx="871106" cy="1129687"/>
          </a:xfrm>
          <a:prstGeom prst="rect">
            <a:avLst/>
          </a:prstGeom>
        </p:spPr>
      </p:pic>
    </p:spTree>
    <p:extLst>
      <p:ext uri="{BB962C8B-B14F-4D97-AF65-F5344CB8AC3E}">
        <p14:creationId xmlns:p14="http://schemas.microsoft.com/office/powerpoint/2010/main" val="220112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37000"/>
          </a:schemeClr>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rot="16200000">
            <a:off x="-1774895" y="2718649"/>
            <a:ext cx="5734283" cy="663575"/>
          </a:xfrm>
          <a:solidFill>
            <a:schemeClr val="bg2"/>
          </a:solidFill>
        </p:spPr>
        <p:txBody>
          <a:bodyPr>
            <a:noAutofit/>
          </a:bodyPr>
          <a:lstStyle/>
          <a:p>
            <a:r>
              <a:rPr lang="et-EE" sz="2800" dirty="0">
                <a:solidFill>
                  <a:schemeClr val="bg1">
                    <a:lumMod val="65000"/>
                    <a:alpha val="30000"/>
                  </a:schemeClr>
                </a:solidFill>
              </a:rPr>
              <a:t>Tallinn </a:t>
            </a:r>
            <a:r>
              <a:rPr lang="et-EE" sz="2800" dirty="0" err="1">
                <a:solidFill>
                  <a:schemeClr val="bg1">
                    <a:lumMod val="65000"/>
                    <a:alpha val="30000"/>
                  </a:schemeClr>
                </a:solidFill>
              </a:rPr>
              <a:t>Health</a:t>
            </a:r>
            <a:r>
              <a:rPr lang="et-EE" sz="2800" dirty="0">
                <a:solidFill>
                  <a:schemeClr val="bg1">
                    <a:lumMod val="65000"/>
                    <a:alpha val="30000"/>
                  </a:schemeClr>
                </a:solidFill>
              </a:rPr>
              <a:t> </a:t>
            </a:r>
            <a:r>
              <a:rPr lang="et-EE" sz="2800" dirty="0" err="1">
                <a:solidFill>
                  <a:schemeClr val="bg1">
                    <a:lumMod val="65000"/>
                    <a:alpha val="30000"/>
                  </a:schemeClr>
                </a:solidFill>
              </a:rPr>
              <a:t>Care</a:t>
            </a:r>
            <a:r>
              <a:rPr lang="et-EE" sz="2800" dirty="0">
                <a:solidFill>
                  <a:schemeClr val="bg1">
                    <a:lumMod val="65000"/>
                    <a:alpha val="30000"/>
                  </a:schemeClr>
                </a:solidFill>
              </a:rPr>
              <a:t> </a:t>
            </a:r>
            <a:r>
              <a:rPr lang="et-EE" sz="2800" dirty="0" err="1">
                <a:solidFill>
                  <a:schemeClr val="bg1">
                    <a:lumMod val="65000"/>
                    <a:alpha val="30000"/>
                  </a:schemeClr>
                </a:solidFill>
              </a:rPr>
              <a:t>College</a:t>
            </a:r>
            <a:endParaRPr lang="en-US" sz="2800" dirty="0">
              <a:solidFill>
                <a:schemeClr val="bg1">
                  <a:lumMod val="65000"/>
                  <a:alpha val="30000"/>
                </a:schemeClr>
              </a:solidFill>
            </a:endParaRPr>
          </a:p>
        </p:txBody>
      </p:sp>
      <p:sp>
        <p:nvSpPr>
          <p:cNvPr id="4" name="Slide Number Placeholder 3"/>
          <p:cNvSpPr>
            <a:spLocks noGrp="1"/>
          </p:cNvSpPr>
          <p:nvPr>
            <p:ph type="sldNum" sz="quarter" idx="12"/>
          </p:nvPr>
        </p:nvSpPr>
        <p:spPr/>
        <p:txBody>
          <a:bodyPr/>
          <a:lstStyle/>
          <a:p>
            <a:fld id="{EF4ACB41-94E5-4629-9639-BBC7D22E3BC4}" type="slidenum">
              <a:rPr lang="en-US" smtClean="0"/>
              <a:pPr/>
              <a:t>4</a:t>
            </a:fld>
            <a:endParaRPr lang="en-US" dirty="0"/>
          </a:p>
        </p:txBody>
      </p:sp>
      <p:cxnSp>
        <p:nvCxnSpPr>
          <p:cNvPr id="7" name="Straight Connector 6"/>
          <p:cNvCxnSpPr>
            <a:cxnSpLocks/>
            <a:stCxn id="6" idx="1"/>
          </p:cNvCxnSpPr>
          <p:nvPr/>
        </p:nvCxnSpPr>
        <p:spPr>
          <a:xfrm>
            <a:off x="1092247" y="5917578"/>
            <a:ext cx="0" cy="940422"/>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537938" y="0"/>
            <a:ext cx="46540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BB601F8-4BC8-314F-9D1A-AE5D3EBB18EF}"/>
              </a:ext>
            </a:extLst>
          </p:cNvPr>
          <p:cNvSpPr/>
          <p:nvPr/>
        </p:nvSpPr>
        <p:spPr>
          <a:xfrm>
            <a:off x="2019088" y="1880965"/>
            <a:ext cx="5187062" cy="4278094"/>
          </a:xfrm>
          <a:prstGeom prst="rect">
            <a:avLst/>
          </a:prstGeom>
        </p:spPr>
        <p:txBody>
          <a:bodyPr wrap="square">
            <a:spAutoFit/>
          </a:bodyPr>
          <a:lstStyle/>
          <a:p>
            <a:pPr marL="357188" indent="-357188">
              <a:buClr>
                <a:srgbClr val="FFC000"/>
              </a:buClr>
              <a:buSzPct val="150000"/>
              <a:buFont typeface="Wingdings" panose="05000000000000000000" pitchFamily="2" charset="2"/>
              <a:buChar char="§"/>
              <a:tabLst>
                <a:tab pos="357188" algn="l"/>
              </a:tabLst>
            </a:pPr>
            <a:r>
              <a:rPr lang="en-US" sz="1600" dirty="0">
                <a:solidFill>
                  <a:schemeClr val="tx1">
                    <a:lumMod val="50000"/>
                    <a:lumOff val="50000"/>
                  </a:schemeClr>
                </a:solidFill>
                <a:latin typeface="Montserrat Light" panose="00000400000000000000" pitchFamily="2" charset="-70"/>
                <a:cs typeface="Calibri" panose="020F0502020204030204" pitchFamily="34" charset="0"/>
              </a:rPr>
              <a:t>Internationally recognized state professional higher education institution offering training in the field of health and well-being</a:t>
            </a:r>
            <a:endParaRPr lang="et-EE"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1600" dirty="0">
                <a:solidFill>
                  <a:schemeClr val="tx1">
                    <a:lumMod val="50000"/>
                    <a:lumOff val="50000"/>
                  </a:schemeClr>
                </a:solidFill>
                <a:latin typeface="Montserrat Light" panose="00000400000000000000" pitchFamily="2" charset="-70"/>
                <a:cs typeface="Calibri" panose="020F0502020204030204" pitchFamily="34" charset="0"/>
              </a:rPr>
              <a:t>One of the two health care colleges in Estonia</a:t>
            </a:r>
            <a:endParaRPr lang="et-EE"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1600" dirty="0">
                <a:solidFill>
                  <a:schemeClr val="tx1">
                    <a:lumMod val="50000"/>
                    <a:lumOff val="50000"/>
                  </a:schemeClr>
                </a:solidFill>
                <a:latin typeface="Montserrat Light" panose="00000400000000000000" pitchFamily="2" charset="-70"/>
                <a:cs typeface="Calibri" panose="020F0502020204030204" pitchFamily="34" charset="0"/>
              </a:rPr>
              <a:t>In Tallinn and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in</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n-US" sz="1600" dirty="0" err="1">
                <a:solidFill>
                  <a:schemeClr val="tx1">
                    <a:lumMod val="50000"/>
                    <a:lumOff val="50000"/>
                  </a:schemeClr>
                </a:solidFill>
                <a:latin typeface="Montserrat Light" panose="00000400000000000000" pitchFamily="2" charset="-70"/>
                <a:cs typeface="Calibri" panose="020F0502020204030204" pitchFamily="34" charset="0"/>
              </a:rPr>
              <a:t>Kohtla-Järve</a:t>
            </a:r>
            <a:endParaRPr lang="et-EE"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t-EE"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1600" dirty="0">
                <a:solidFill>
                  <a:schemeClr val="tx1">
                    <a:lumMod val="50000"/>
                    <a:lumOff val="50000"/>
                  </a:schemeClr>
                </a:solidFill>
                <a:latin typeface="Montserrat Light" panose="00000400000000000000" pitchFamily="2" charset="-70"/>
                <a:cs typeface="Calibri" panose="020F0502020204030204" pitchFamily="34" charset="0"/>
              </a:rPr>
              <a:t>Possibility of performing studies in other regional units</a:t>
            </a:r>
            <a:endParaRPr lang="et-EE"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1600" dirty="0">
                <a:solidFill>
                  <a:schemeClr val="tx1">
                    <a:lumMod val="50000"/>
                    <a:lumOff val="50000"/>
                  </a:schemeClr>
                </a:solidFill>
                <a:latin typeface="Montserrat Light" panose="00000400000000000000" pitchFamily="2" charset="-70"/>
                <a:cs typeface="Calibri" panose="020F0502020204030204" pitchFamily="34" charset="0"/>
              </a:rPr>
              <a:t>Rector since 2001 - Ülle Ernits</a:t>
            </a:r>
            <a:endParaRPr lang="et-EE"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1600" dirty="0">
                <a:solidFill>
                  <a:schemeClr val="tx1">
                    <a:lumMod val="50000"/>
                    <a:lumOff val="50000"/>
                  </a:schemeClr>
                </a:solidFill>
                <a:latin typeface="Montserrat Light" panose="00000400000000000000" pitchFamily="2" charset="-70"/>
                <a:cs typeface="Calibri" panose="020F0502020204030204" pitchFamily="34" charset="0"/>
              </a:rPr>
              <a:t>In 2018 the college has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approximately</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1900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students</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Master’s</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level</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- 60,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higher</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education</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- 1464,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vocational</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education</a:t>
            </a:r>
            <a:r>
              <a:rPr lang="et-EE" sz="1600" dirty="0">
                <a:solidFill>
                  <a:schemeClr val="tx1">
                    <a:lumMod val="50000"/>
                    <a:lumOff val="50000"/>
                  </a:schemeClr>
                </a:solidFill>
                <a:latin typeface="Montserrat Light" panose="00000400000000000000" pitchFamily="2" charset="-70"/>
                <a:cs typeface="Calibri" panose="020F0502020204030204" pitchFamily="34" charset="0"/>
              </a:rPr>
              <a:t> - 433)</a:t>
            </a:r>
            <a:r>
              <a:rPr lang="en-US" sz="1600">
                <a:solidFill>
                  <a:schemeClr val="tx1">
                    <a:lumMod val="50000"/>
                    <a:lumOff val="50000"/>
                  </a:schemeClr>
                </a:solidFill>
                <a:latin typeface="Montserrat Light" panose="00000400000000000000" pitchFamily="2" charset="-70"/>
                <a:cs typeface="Calibri" panose="020F0502020204030204" pitchFamily="34" charset="0"/>
              </a:rPr>
              <a:t> and </a:t>
            </a:r>
            <a:r>
              <a:rPr lang="en-US" sz="1600" dirty="0">
                <a:solidFill>
                  <a:schemeClr val="tx1">
                    <a:lumMod val="50000"/>
                    <a:lumOff val="50000"/>
                  </a:schemeClr>
                </a:solidFill>
                <a:latin typeface="Montserrat Light" panose="00000400000000000000" pitchFamily="2" charset="-70"/>
                <a:cs typeface="Calibri" panose="020F0502020204030204" pitchFamily="34" charset="0"/>
              </a:rPr>
              <a:t>140 employees</a:t>
            </a:r>
          </a:p>
        </p:txBody>
      </p:sp>
      <p:pic>
        <p:nvPicPr>
          <p:cNvPr id="11" name="Picture 3">
            <a:extLst>
              <a:ext uri="{FF2B5EF4-FFF2-40B4-BE49-F238E27FC236}">
                <a16:creationId xmlns:a16="http://schemas.microsoft.com/office/drawing/2014/main" id="{BAB64D6A-5D19-C943-B592-CA6FBCF70C1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37938" y="-8879"/>
            <a:ext cx="4662907" cy="6866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94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rot="16200000">
            <a:off x="-1774895" y="2718649"/>
            <a:ext cx="5734283" cy="663575"/>
          </a:xfrm>
          <a:solidFill>
            <a:schemeClr val="bg2"/>
          </a:solidFill>
        </p:spPr>
        <p:txBody>
          <a:bodyPr>
            <a:noAutofit/>
          </a:bodyPr>
          <a:lstStyle/>
          <a:p>
            <a:r>
              <a:rPr lang="et-EE" sz="2800" dirty="0" err="1">
                <a:solidFill>
                  <a:schemeClr val="bg1">
                    <a:lumMod val="65000"/>
                    <a:alpha val="30000"/>
                  </a:schemeClr>
                </a:solidFill>
              </a:rPr>
              <a:t>Mission</a:t>
            </a:r>
            <a:r>
              <a:rPr lang="et-EE" sz="2800" dirty="0">
                <a:solidFill>
                  <a:schemeClr val="bg1">
                    <a:lumMod val="65000"/>
                    <a:alpha val="30000"/>
                  </a:schemeClr>
                </a:solidFill>
              </a:rPr>
              <a:t> and </a:t>
            </a:r>
            <a:r>
              <a:rPr lang="et-EE" sz="2800" dirty="0" err="1">
                <a:solidFill>
                  <a:schemeClr val="bg1">
                    <a:lumMod val="65000"/>
                    <a:alpha val="30000"/>
                  </a:schemeClr>
                </a:solidFill>
              </a:rPr>
              <a:t>Vision</a:t>
            </a:r>
            <a:endParaRPr lang="en-US" sz="2800" dirty="0">
              <a:solidFill>
                <a:schemeClr val="bg1">
                  <a:lumMod val="65000"/>
                  <a:alpha val="30000"/>
                </a:schemeClr>
              </a:solidFill>
            </a:endParaRPr>
          </a:p>
        </p:txBody>
      </p:sp>
      <p:sp>
        <p:nvSpPr>
          <p:cNvPr id="4" name="Slide Number Placeholder 3"/>
          <p:cNvSpPr>
            <a:spLocks noGrp="1"/>
          </p:cNvSpPr>
          <p:nvPr>
            <p:ph type="sldNum" sz="quarter" idx="12"/>
          </p:nvPr>
        </p:nvSpPr>
        <p:spPr/>
        <p:txBody>
          <a:bodyPr/>
          <a:lstStyle/>
          <a:p>
            <a:fld id="{EF4ACB41-94E5-4629-9639-BBC7D22E3BC4}" type="slidenum">
              <a:rPr lang="en-US" smtClean="0"/>
              <a:pPr/>
              <a:t>5</a:t>
            </a:fld>
            <a:endParaRPr lang="en-US" dirty="0"/>
          </a:p>
        </p:txBody>
      </p:sp>
      <p:cxnSp>
        <p:nvCxnSpPr>
          <p:cNvPr id="7" name="Straight Connector 6"/>
          <p:cNvCxnSpPr>
            <a:cxnSpLocks/>
            <a:stCxn id="6" idx="1"/>
          </p:cNvCxnSpPr>
          <p:nvPr/>
        </p:nvCxnSpPr>
        <p:spPr>
          <a:xfrm>
            <a:off x="1092247" y="5917578"/>
            <a:ext cx="0" cy="940422"/>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537938" y="0"/>
            <a:ext cx="46540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BB601F8-4BC8-314F-9D1A-AE5D3EBB18EF}"/>
              </a:ext>
            </a:extLst>
          </p:cNvPr>
          <p:cNvSpPr/>
          <p:nvPr/>
        </p:nvSpPr>
        <p:spPr>
          <a:xfrm>
            <a:off x="2019088" y="2035531"/>
            <a:ext cx="5187062" cy="4370427"/>
          </a:xfrm>
          <a:prstGeom prst="rect">
            <a:avLst/>
          </a:prstGeom>
        </p:spPr>
        <p:txBody>
          <a:bodyPr wrap="square">
            <a:spAutoFit/>
          </a:bodyPr>
          <a:lstStyle/>
          <a:p>
            <a:pPr marL="342900" indent="-342900">
              <a:lnSpc>
                <a:spcPct val="150000"/>
              </a:lnSpc>
              <a:buClr>
                <a:srgbClr val="FFC000"/>
              </a:buClr>
              <a:buSzPct val="150000"/>
              <a:buFont typeface="Wingdings" panose="05000000000000000000" pitchFamily="2" charset="2"/>
              <a:buChar char="§"/>
            </a:pPr>
            <a:r>
              <a:rPr lang="et-EE" dirty="0" err="1">
                <a:solidFill>
                  <a:schemeClr val="accent2"/>
                </a:solidFill>
                <a:latin typeface="+mj-lt"/>
                <a:cs typeface="Calibri" panose="020F0502020204030204" pitchFamily="34" charset="0"/>
              </a:rPr>
              <a:t>Mission</a:t>
            </a:r>
            <a:endParaRPr lang="et-EE" dirty="0">
              <a:solidFill>
                <a:schemeClr val="accent2"/>
              </a:solidFill>
              <a:latin typeface="+mj-lt"/>
              <a:cs typeface="Calibri" panose="020F0502020204030204" pitchFamily="34" charset="0"/>
            </a:endParaRPr>
          </a:p>
          <a:p>
            <a:pPr>
              <a:lnSpc>
                <a:spcPct val="150000"/>
              </a:lnSpc>
              <a:buClr>
                <a:srgbClr val="FFC000"/>
              </a:buClr>
              <a:buSzPct val="150000"/>
            </a:pPr>
            <a:r>
              <a:rPr lang="en-US" sz="1600" dirty="0">
                <a:solidFill>
                  <a:schemeClr val="bg1">
                    <a:lumMod val="50000"/>
                  </a:schemeClr>
                </a:solidFill>
                <a:latin typeface="Montserrat Light" panose="00000400000000000000" pitchFamily="2" charset="-70"/>
              </a:rPr>
              <a:t>The College trains innovatively and critically thinking health professionals with technological competences.</a:t>
            </a:r>
            <a:endParaRPr lang="et-EE" sz="1600" dirty="0">
              <a:solidFill>
                <a:schemeClr val="bg1">
                  <a:lumMod val="50000"/>
                </a:schemeClr>
              </a:solidFill>
              <a:latin typeface="Montserrat Light" panose="00000400000000000000" pitchFamily="2" charset="-70"/>
            </a:endParaRPr>
          </a:p>
          <a:p>
            <a:pPr marL="357188" indent="-357188">
              <a:buClr>
                <a:srgbClr val="FFC000"/>
              </a:buClr>
              <a:buSzPct val="150000"/>
              <a:buFont typeface="Wingdings" panose="05000000000000000000" pitchFamily="2" charset="2"/>
              <a:buChar char="§"/>
              <a:tabLst>
                <a:tab pos="357188" algn="l"/>
              </a:tabLst>
            </a:pPr>
            <a:endParaRPr lang="et-EE" sz="1600" dirty="0">
              <a:solidFill>
                <a:schemeClr val="tx1">
                  <a:lumMod val="50000"/>
                  <a:lumOff val="50000"/>
                </a:schemeClr>
              </a:solidFill>
              <a:latin typeface="+mj-lt"/>
              <a:cs typeface="Calibri" panose="020F0502020204030204" pitchFamily="34" charset="0"/>
            </a:endParaRPr>
          </a:p>
          <a:p>
            <a:pPr marL="342900" indent="-342900">
              <a:lnSpc>
                <a:spcPct val="150000"/>
              </a:lnSpc>
              <a:buClr>
                <a:srgbClr val="FFC000"/>
              </a:buClr>
              <a:buSzPct val="150000"/>
              <a:buFont typeface="Wingdings" panose="05000000000000000000" pitchFamily="2" charset="2"/>
              <a:buChar char="§"/>
            </a:pPr>
            <a:r>
              <a:rPr lang="et-EE" dirty="0" err="1">
                <a:solidFill>
                  <a:schemeClr val="accent2"/>
                </a:solidFill>
                <a:latin typeface="+mj-lt"/>
                <a:cs typeface="Calibri" panose="020F0502020204030204" pitchFamily="34" charset="0"/>
              </a:rPr>
              <a:t>Vision</a:t>
            </a:r>
            <a:endParaRPr lang="et-EE" dirty="0">
              <a:solidFill>
                <a:schemeClr val="accent2"/>
              </a:solidFill>
              <a:latin typeface="+mj-lt"/>
              <a:cs typeface="Calibri" panose="020F0502020204030204" pitchFamily="34" charset="0"/>
            </a:endParaRPr>
          </a:p>
          <a:p>
            <a:pPr>
              <a:lnSpc>
                <a:spcPct val="150000"/>
              </a:lnSpc>
              <a:buClr>
                <a:srgbClr val="FFC000"/>
              </a:buClr>
              <a:buSzPct val="150000"/>
            </a:pPr>
            <a:r>
              <a:rPr lang="en-US" sz="1600" dirty="0">
                <a:solidFill>
                  <a:schemeClr val="bg1">
                    <a:lumMod val="50000"/>
                  </a:schemeClr>
                </a:solidFill>
                <a:latin typeface="Montserrat Light" panose="00000400000000000000" pitchFamily="2" charset="-70"/>
              </a:rPr>
              <a:t>The College is in continuous development, nationally and internationally networked </a:t>
            </a:r>
            <a:r>
              <a:rPr lang="en-US" sz="1600" dirty="0" err="1">
                <a:solidFill>
                  <a:schemeClr val="bg1">
                    <a:lumMod val="50000"/>
                  </a:schemeClr>
                </a:solidFill>
                <a:latin typeface="Montserrat Light" panose="00000400000000000000" pitchFamily="2" charset="-70"/>
              </a:rPr>
              <a:t>organi</a:t>
            </a:r>
            <a:r>
              <a:rPr lang="et-EE" sz="1600" dirty="0">
                <a:solidFill>
                  <a:schemeClr val="bg1">
                    <a:lumMod val="50000"/>
                  </a:schemeClr>
                </a:solidFill>
                <a:latin typeface="Montserrat Light" panose="00000400000000000000" pitchFamily="2" charset="-70"/>
              </a:rPr>
              <a:t>s</a:t>
            </a:r>
            <a:r>
              <a:rPr lang="en-US" sz="1600" dirty="0" err="1">
                <a:solidFill>
                  <a:schemeClr val="bg1">
                    <a:lumMod val="50000"/>
                  </a:schemeClr>
                </a:solidFill>
                <a:latin typeface="Montserrat Light" panose="00000400000000000000" pitchFamily="2" charset="-70"/>
              </a:rPr>
              <a:t>ation</a:t>
            </a:r>
            <a:r>
              <a:rPr lang="en-US" sz="1600" dirty="0">
                <a:solidFill>
                  <a:schemeClr val="bg1">
                    <a:lumMod val="50000"/>
                  </a:schemeClr>
                </a:solidFill>
                <a:latin typeface="Montserrat Light" panose="00000400000000000000" pitchFamily="2" charset="-70"/>
              </a:rPr>
              <a:t>, where, in collaboration with national and international partners and involving the learners, current challenges are addressed.</a:t>
            </a:r>
            <a:endParaRPr lang="et-EE" sz="1600" dirty="0">
              <a:solidFill>
                <a:schemeClr val="bg1">
                  <a:lumMod val="50000"/>
                </a:schemeClr>
              </a:solidFill>
              <a:latin typeface="Montserrat Light" panose="00000400000000000000" pitchFamily="2" charset="-70"/>
            </a:endParaRPr>
          </a:p>
          <a:p>
            <a:pPr marL="357188" indent="-357188">
              <a:buClr>
                <a:srgbClr val="FFC000"/>
              </a:buClr>
              <a:buSzPct val="150000"/>
              <a:buFont typeface="Wingdings" panose="05000000000000000000" pitchFamily="2" charset="2"/>
              <a:buChar char="§"/>
              <a:tabLst>
                <a:tab pos="357188" algn="l"/>
              </a:tabLst>
            </a:pPr>
            <a:endParaRPr lang="et-EE" sz="1600" dirty="0">
              <a:solidFill>
                <a:schemeClr val="tx1">
                  <a:lumMod val="50000"/>
                  <a:lumOff val="50000"/>
                </a:schemeClr>
              </a:solidFill>
              <a:latin typeface="+mj-lt"/>
              <a:cs typeface="Calibri" panose="020F0502020204030204" pitchFamily="34" charset="0"/>
            </a:endParaRPr>
          </a:p>
        </p:txBody>
      </p:sp>
      <p:pic>
        <p:nvPicPr>
          <p:cNvPr id="11" name="Picture 3">
            <a:extLst>
              <a:ext uri="{FF2B5EF4-FFF2-40B4-BE49-F238E27FC236}">
                <a16:creationId xmlns:a16="http://schemas.microsoft.com/office/drawing/2014/main" id="{BAB64D6A-5D19-C943-B592-CA6FBCF70C1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37938" y="-8879"/>
            <a:ext cx="4662907" cy="6866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03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rot="16200000">
            <a:off x="-37742" y="1251685"/>
            <a:ext cx="2259980" cy="663575"/>
          </a:xfrm>
        </p:spPr>
        <p:txBody>
          <a:bodyPr>
            <a:normAutofit/>
          </a:bodyPr>
          <a:lstStyle/>
          <a:p>
            <a:r>
              <a:rPr lang="et-EE" sz="2800" dirty="0" err="1">
                <a:solidFill>
                  <a:schemeClr val="bg1">
                    <a:lumMod val="65000"/>
                    <a:alpha val="30000"/>
                  </a:schemeClr>
                </a:solidFill>
              </a:rPr>
              <a:t>Structure</a:t>
            </a:r>
            <a:endParaRPr lang="en-US" sz="2800" dirty="0">
              <a:solidFill>
                <a:schemeClr val="bg1">
                  <a:lumMod val="65000"/>
                  <a:alpha val="30000"/>
                </a:schemeClr>
              </a:solidFill>
            </a:endParaRPr>
          </a:p>
        </p:txBody>
      </p:sp>
      <p:cxnSp>
        <p:nvCxnSpPr>
          <p:cNvPr id="18" name="Straight Connector 17"/>
          <p:cNvCxnSpPr>
            <a:cxnSpLocks/>
          </p:cNvCxnSpPr>
          <p:nvPr/>
        </p:nvCxnSpPr>
        <p:spPr>
          <a:xfrm>
            <a:off x="1092246" y="2765502"/>
            <a:ext cx="0" cy="4092498"/>
          </a:xfrm>
          <a:prstGeom prst="line">
            <a:avLst/>
          </a:prstGeom>
        </p:spPr>
        <p:style>
          <a:lnRef idx="1">
            <a:schemeClr val="accent1"/>
          </a:lnRef>
          <a:fillRef idx="0">
            <a:schemeClr val="accent1"/>
          </a:fillRef>
          <a:effectRef idx="0">
            <a:schemeClr val="accent1"/>
          </a:effectRef>
          <a:fontRef idx="minor">
            <a:schemeClr val="tx1"/>
          </a:fontRef>
        </p:style>
      </p:cxnSp>
      <p:sp>
        <p:nvSpPr>
          <p:cNvPr id="19" name="Slide Number Placeholder 2"/>
          <p:cNvSpPr>
            <a:spLocks noGrp="1"/>
          </p:cNvSpPr>
          <p:nvPr>
            <p:ph type="sldNum" sz="quarter" idx="12"/>
          </p:nvPr>
        </p:nvSpPr>
        <p:spPr>
          <a:xfrm>
            <a:off x="10023230" y="183296"/>
            <a:ext cx="1330569" cy="365125"/>
          </a:xfrm>
        </p:spPr>
        <p:txBody>
          <a:bodyPr/>
          <a:lstStyle/>
          <a:p>
            <a:fld id="{EF4ACB41-94E5-4629-9639-BBC7D22E3BC4}" type="slidenum">
              <a:rPr lang="en-US" smtClean="0"/>
              <a:pPr/>
              <a:t>6</a:t>
            </a:fld>
            <a:endParaRPr lang="en-US" dirty="0"/>
          </a:p>
        </p:txBody>
      </p:sp>
      <p:pic>
        <p:nvPicPr>
          <p:cNvPr id="2" name="Pil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674" y="0"/>
            <a:ext cx="9690652" cy="6858000"/>
          </a:xfrm>
          <a:prstGeom prst="rect">
            <a:avLst/>
          </a:prstGeom>
        </p:spPr>
      </p:pic>
    </p:spTree>
    <p:extLst>
      <p:ext uri="{BB962C8B-B14F-4D97-AF65-F5344CB8AC3E}">
        <p14:creationId xmlns:p14="http://schemas.microsoft.com/office/powerpoint/2010/main" val="329986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lt 3">
            <a:extLst>
              <a:ext uri="{FF2B5EF4-FFF2-40B4-BE49-F238E27FC236}">
                <a16:creationId xmlns:a16="http://schemas.microsoft.com/office/drawing/2014/main" id="{1A663D84-C5B9-EA44-B555-0B335AAAD158}"/>
              </a:ext>
            </a:extLst>
          </p:cNvPr>
          <p:cNvPicPr>
            <a:picLocks noChangeAspect="1"/>
          </p:cNvPicPr>
          <p:nvPr/>
        </p:nvPicPr>
        <p:blipFill>
          <a:blip r:embed="rId2">
            <a:grayscl/>
            <a:alphaModFix amt="62000"/>
            <a:extLst>
              <a:ext uri="{28A0092B-C50C-407E-A947-70E740481C1C}">
                <a14:useLocalDpi xmlns:a14="http://schemas.microsoft.com/office/drawing/2010/main" val="0"/>
              </a:ext>
            </a:extLst>
          </a:blip>
          <a:stretch>
            <a:fillRect/>
          </a:stretch>
        </p:blipFill>
        <p:spPr bwMode="auto">
          <a:xfrm>
            <a:off x="2519010" y="0"/>
            <a:ext cx="463549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223844" y="3950677"/>
            <a:ext cx="8968155" cy="2907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739667" y="4342068"/>
            <a:ext cx="6228126" cy="1569660"/>
          </a:xfrm>
          <a:prstGeom prst="rect">
            <a:avLst/>
          </a:prstGeom>
        </p:spPr>
        <p:txBody>
          <a:bodyPr wrap="square">
            <a:spAutoFit/>
          </a:bodyPr>
          <a:lstStyle/>
          <a:p>
            <a:pPr indent="-360363">
              <a:lnSpc>
                <a:spcPct val="150000"/>
              </a:lnSpc>
              <a:buClr>
                <a:srgbClr val="FFC000"/>
              </a:buClr>
              <a:buFont typeface="Wingdings" panose="05000000000000000000" pitchFamily="2" charset="2"/>
              <a:buChar char="§"/>
              <a:tabLst>
                <a:tab pos="360363" algn="l"/>
              </a:tabLst>
            </a:pPr>
            <a:r>
              <a:rPr lang="et-EE" sz="1600" dirty="0">
                <a:solidFill>
                  <a:schemeClr val="accent2"/>
                </a:solidFill>
                <a:latin typeface="+mj-lt"/>
                <a:cs typeface="Calibri" panose="020F0502020204030204" pitchFamily="34" charset="0"/>
              </a:rPr>
              <a:t>PEOPLE  </a:t>
            </a:r>
            <a:r>
              <a:rPr lang="et-EE" sz="1600" b="1" dirty="0">
                <a:solidFill>
                  <a:schemeClr val="bg1">
                    <a:lumMod val="50000"/>
                  </a:schemeClr>
                </a:solidFill>
                <a:latin typeface="Montserrat" panose="00000500000000000000" pitchFamily="2" charset="-70"/>
                <a:cs typeface="Calibri" panose="020F0502020204030204" pitchFamily="34" charset="0"/>
              </a:rPr>
              <a:t>I</a:t>
            </a:r>
            <a:r>
              <a:rPr lang="et-EE" sz="1600" dirty="0">
                <a:solidFill>
                  <a:schemeClr val="bg1">
                    <a:lumMod val="50000"/>
                  </a:schemeClr>
                </a:solidFill>
                <a:latin typeface="Montserrat" panose="00000500000000000000" pitchFamily="2" charset="-70"/>
                <a:cs typeface="Calibri" panose="020F0502020204030204" pitchFamily="34" charset="0"/>
              </a:rPr>
              <a:t>NIMENE</a:t>
            </a:r>
          </a:p>
          <a:p>
            <a:pPr indent="-360363">
              <a:lnSpc>
                <a:spcPct val="150000"/>
              </a:lnSpc>
              <a:buClr>
                <a:srgbClr val="FFC000"/>
              </a:buClr>
              <a:buFont typeface="Wingdings" panose="05000000000000000000" pitchFamily="2" charset="2"/>
              <a:buChar char="§"/>
              <a:tabLst>
                <a:tab pos="360363" algn="l"/>
              </a:tabLst>
            </a:pPr>
            <a:r>
              <a:rPr lang="et-EE" sz="1600" dirty="0">
                <a:solidFill>
                  <a:schemeClr val="accent2"/>
                </a:solidFill>
                <a:latin typeface="+mj-lt"/>
              </a:rPr>
              <a:t>COOPERATION  </a:t>
            </a:r>
            <a:r>
              <a:rPr lang="et-EE" sz="1600" b="1" dirty="0">
                <a:solidFill>
                  <a:schemeClr val="bg1">
                    <a:lumMod val="50000"/>
                  </a:schemeClr>
                </a:solidFill>
                <a:latin typeface="Montserrat" panose="00000500000000000000" pitchFamily="2" charset="-70"/>
                <a:cs typeface="Calibri" panose="020F0502020204030204" pitchFamily="34" charset="0"/>
              </a:rPr>
              <a:t>K</a:t>
            </a:r>
            <a:r>
              <a:rPr lang="et-EE" sz="1600" dirty="0">
                <a:solidFill>
                  <a:schemeClr val="bg1">
                    <a:lumMod val="50000"/>
                  </a:schemeClr>
                </a:solidFill>
                <a:latin typeface="Montserrat" panose="00000500000000000000" pitchFamily="2" charset="-70"/>
                <a:cs typeface="Calibri" panose="020F0502020204030204" pitchFamily="34" charset="0"/>
              </a:rPr>
              <a:t>OOSTÖÖ</a:t>
            </a:r>
          </a:p>
          <a:p>
            <a:pPr indent="-360363">
              <a:lnSpc>
                <a:spcPct val="150000"/>
              </a:lnSpc>
              <a:buClr>
                <a:srgbClr val="FFC000"/>
              </a:buClr>
              <a:buFont typeface="Wingdings" panose="05000000000000000000" pitchFamily="2" charset="2"/>
              <a:buChar char="§"/>
              <a:tabLst>
                <a:tab pos="360363" algn="l"/>
              </a:tabLst>
            </a:pPr>
            <a:r>
              <a:rPr lang="et-EE" sz="1600" dirty="0">
                <a:solidFill>
                  <a:schemeClr val="accent2"/>
                </a:solidFill>
                <a:latin typeface="+mj-lt"/>
              </a:rPr>
              <a:t>INCLUSION </a:t>
            </a:r>
            <a:r>
              <a:rPr lang="et-EE" sz="1600" b="1" dirty="0">
                <a:solidFill>
                  <a:schemeClr val="bg1">
                    <a:lumMod val="50000"/>
                  </a:schemeClr>
                </a:solidFill>
                <a:latin typeface="Montserrat" panose="00000500000000000000" pitchFamily="2" charset="-70"/>
                <a:cs typeface="Calibri" panose="020F0502020204030204" pitchFamily="34" charset="0"/>
              </a:rPr>
              <a:t>K</a:t>
            </a:r>
            <a:r>
              <a:rPr lang="et-EE" sz="1600" dirty="0">
                <a:solidFill>
                  <a:schemeClr val="bg1">
                    <a:lumMod val="50000"/>
                  </a:schemeClr>
                </a:solidFill>
                <a:latin typeface="Montserrat" panose="00000500000000000000" pitchFamily="2" charset="-70"/>
                <a:cs typeface="Calibri" panose="020F0502020204030204" pitchFamily="34" charset="0"/>
              </a:rPr>
              <a:t>AASAMINE</a:t>
            </a:r>
            <a:endParaRPr lang="et-EE" sz="1600" dirty="0">
              <a:solidFill>
                <a:schemeClr val="accent2"/>
              </a:solidFill>
              <a:latin typeface="Montserrat" panose="00000500000000000000" pitchFamily="2" charset="-70"/>
            </a:endParaRPr>
          </a:p>
          <a:p>
            <a:pPr indent="-360363">
              <a:lnSpc>
                <a:spcPct val="150000"/>
              </a:lnSpc>
              <a:buClr>
                <a:srgbClr val="FFC000"/>
              </a:buClr>
              <a:buFont typeface="Wingdings" panose="05000000000000000000" pitchFamily="2" charset="2"/>
              <a:buChar char="§"/>
              <a:tabLst>
                <a:tab pos="360363" algn="l"/>
              </a:tabLst>
            </a:pPr>
            <a:r>
              <a:rPr lang="et-EE" sz="1600" dirty="0">
                <a:solidFill>
                  <a:schemeClr val="accent2"/>
                </a:solidFill>
                <a:latin typeface="+mj-lt"/>
              </a:rPr>
              <a:t>DEVELOPMENT  </a:t>
            </a:r>
            <a:r>
              <a:rPr lang="et-EE" sz="1600" b="1" dirty="0">
                <a:solidFill>
                  <a:schemeClr val="bg1">
                    <a:lumMod val="50000"/>
                  </a:schemeClr>
                </a:solidFill>
                <a:latin typeface="Montserrat" panose="00000500000000000000" pitchFamily="2" charset="-70"/>
              </a:rPr>
              <a:t>A</a:t>
            </a:r>
            <a:r>
              <a:rPr lang="et-EE" sz="1600" dirty="0">
                <a:solidFill>
                  <a:schemeClr val="bg1">
                    <a:lumMod val="50000"/>
                  </a:schemeClr>
                </a:solidFill>
                <a:latin typeface="Montserrat" panose="00000500000000000000" pitchFamily="2" charset="-70"/>
              </a:rPr>
              <a:t>RENG</a:t>
            </a:r>
            <a:endParaRPr lang="et-EE" sz="1600" dirty="0">
              <a:solidFill>
                <a:schemeClr val="bg1">
                  <a:lumMod val="50000"/>
                </a:schemeClr>
              </a:solidFill>
              <a:latin typeface="Montserrat" panose="00000500000000000000" pitchFamily="2" charset="-70"/>
              <a:cs typeface="Calibri" panose="020F0502020204030204" pitchFamily="34" charset="0"/>
            </a:endParaRPr>
          </a:p>
        </p:txBody>
      </p:sp>
      <p:sp>
        <p:nvSpPr>
          <p:cNvPr id="5" name="Title 1"/>
          <p:cNvSpPr txBox="1">
            <a:spLocks/>
          </p:cNvSpPr>
          <p:nvPr/>
        </p:nvSpPr>
        <p:spPr>
          <a:xfrm rot="16200000">
            <a:off x="-846131" y="1243203"/>
            <a:ext cx="3741005" cy="9732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t-EE" sz="2700" b="1" dirty="0" err="1">
                <a:solidFill>
                  <a:schemeClr val="bg1">
                    <a:lumMod val="50000"/>
                    <a:alpha val="30000"/>
                  </a:schemeClr>
                </a:solidFill>
                <a:latin typeface="Montserrat Black" panose="00000A00000000000000" pitchFamily="50" charset="0"/>
              </a:rPr>
              <a:t>Core</a:t>
            </a:r>
            <a:r>
              <a:rPr lang="et-EE" sz="2700" b="1" dirty="0">
                <a:solidFill>
                  <a:schemeClr val="bg1">
                    <a:lumMod val="50000"/>
                    <a:alpha val="30000"/>
                  </a:schemeClr>
                </a:solidFill>
                <a:latin typeface="Montserrat Black" panose="00000A00000000000000" pitchFamily="50" charset="0"/>
              </a:rPr>
              <a:t> </a:t>
            </a:r>
            <a:r>
              <a:rPr lang="et-EE" sz="2700" b="1" dirty="0" err="1">
                <a:solidFill>
                  <a:schemeClr val="bg1">
                    <a:lumMod val="50000"/>
                    <a:alpha val="30000"/>
                  </a:schemeClr>
                </a:solidFill>
                <a:latin typeface="Montserrat Black" panose="00000A00000000000000" pitchFamily="50" charset="0"/>
              </a:rPr>
              <a:t>Values</a:t>
            </a:r>
            <a:endParaRPr lang="en-US" sz="2700" b="1" dirty="0">
              <a:solidFill>
                <a:schemeClr val="bg1">
                  <a:lumMod val="50000"/>
                  <a:alpha val="30000"/>
                </a:schemeClr>
              </a:solidFill>
              <a:latin typeface="Montserrat Black" panose="00000A00000000000000" pitchFamily="50" charset="0"/>
            </a:endParaRPr>
          </a:p>
        </p:txBody>
      </p:sp>
      <p:cxnSp>
        <p:nvCxnSpPr>
          <p:cNvPr id="6" name="Straight Connector 5"/>
          <p:cNvCxnSpPr/>
          <p:nvPr/>
        </p:nvCxnSpPr>
        <p:spPr>
          <a:xfrm>
            <a:off x="1092246" y="3717758"/>
            <a:ext cx="0" cy="3140242"/>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100262" y="4452146"/>
            <a:ext cx="2166938" cy="1970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F4ACB41-94E5-4629-9639-BBC7D22E3BC4}" type="slidenum">
              <a:rPr lang="en-US" smtClean="0"/>
              <a:pPr/>
              <a:t>7</a:t>
            </a:fld>
            <a:endParaRPr lang="en-US" dirty="0"/>
          </a:p>
        </p:txBody>
      </p:sp>
      <p:grpSp>
        <p:nvGrpSpPr>
          <p:cNvPr id="10" name="Group 9">
            <a:extLst>
              <a:ext uri="{FF2B5EF4-FFF2-40B4-BE49-F238E27FC236}">
                <a16:creationId xmlns:a16="http://schemas.microsoft.com/office/drawing/2014/main" id="{AA02BA32-E648-044D-B531-C928A6C43C5A}"/>
              </a:ext>
            </a:extLst>
          </p:cNvPr>
          <p:cNvGrpSpPr/>
          <p:nvPr/>
        </p:nvGrpSpPr>
        <p:grpSpPr>
          <a:xfrm>
            <a:off x="2819559" y="5083971"/>
            <a:ext cx="709298" cy="707288"/>
            <a:chOff x="1012165" y="1896775"/>
            <a:chExt cx="1065071" cy="1062053"/>
          </a:xfrm>
          <a:solidFill>
            <a:schemeClr val="bg1"/>
          </a:solidFill>
        </p:grpSpPr>
        <p:sp>
          <p:nvSpPr>
            <p:cNvPr id="11" name="Freeform 15">
              <a:extLst>
                <a:ext uri="{FF2B5EF4-FFF2-40B4-BE49-F238E27FC236}">
                  <a16:creationId xmlns:a16="http://schemas.microsoft.com/office/drawing/2014/main" id="{1162438E-B198-F846-BCAD-07B4658438AA}"/>
                </a:ext>
              </a:extLst>
            </p:cNvPr>
            <p:cNvSpPr>
              <a:spLocks noEditPoints="1"/>
            </p:cNvSpPr>
            <p:nvPr/>
          </p:nvSpPr>
          <p:spPr bwMode="auto">
            <a:xfrm>
              <a:off x="1423510" y="1896775"/>
              <a:ext cx="242382" cy="240370"/>
            </a:xfrm>
            <a:custGeom>
              <a:avLst/>
              <a:gdLst>
                <a:gd name="T0" fmla="*/ 214 w 427"/>
                <a:gd name="T1" fmla="*/ 426 h 426"/>
                <a:gd name="T2" fmla="*/ 427 w 427"/>
                <a:gd name="T3" fmla="*/ 213 h 426"/>
                <a:gd name="T4" fmla="*/ 214 w 427"/>
                <a:gd name="T5" fmla="*/ 0 h 426"/>
                <a:gd name="T6" fmla="*/ 0 w 427"/>
                <a:gd name="T7" fmla="*/ 213 h 426"/>
                <a:gd name="T8" fmla="*/ 214 w 427"/>
                <a:gd name="T9" fmla="*/ 426 h 426"/>
                <a:gd name="T10" fmla="*/ 214 w 427"/>
                <a:gd name="T11" fmla="*/ 85 h 426"/>
                <a:gd name="T12" fmla="*/ 342 w 427"/>
                <a:gd name="T13" fmla="*/ 213 h 426"/>
                <a:gd name="T14" fmla="*/ 214 w 427"/>
                <a:gd name="T15" fmla="*/ 341 h 426"/>
                <a:gd name="T16" fmla="*/ 86 w 427"/>
                <a:gd name="T17" fmla="*/ 213 h 426"/>
                <a:gd name="T18" fmla="*/ 214 w 427"/>
                <a:gd name="T19" fmla="*/ 8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7" h="426">
                  <a:moveTo>
                    <a:pt x="214" y="426"/>
                  </a:moveTo>
                  <a:cubicBezTo>
                    <a:pt x="331" y="426"/>
                    <a:pt x="427" y="331"/>
                    <a:pt x="427" y="213"/>
                  </a:cubicBezTo>
                  <a:cubicBezTo>
                    <a:pt x="427" y="95"/>
                    <a:pt x="331" y="0"/>
                    <a:pt x="214" y="0"/>
                  </a:cubicBezTo>
                  <a:cubicBezTo>
                    <a:pt x="96" y="0"/>
                    <a:pt x="0" y="95"/>
                    <a:pt x="0" y="213"/>
                  </a:cubicBezTo>
                  <a:cubicBezTo>
                    <a:pt x="0" y="331"/>
                    <a:pt x="96" y="426"/>
                    <a:pt x="214" y="426"/>
                  </a:cubicBezTo>
                  <a:close/>
                  <a:moveTo>
                    <a:pt x="214" y="85"/>
                  </a:moveTo>
                  <a:cubicBezTo>
                    <a:pt x="284" y="85"/>
                    <a:pt x="342" y="142"/>
                    <a:pt x="342" y="213"/>
                  </a:cubicBezTo>
                  <a:cubicBezTo>
                    <a:pt x="342" y="284"/>
                    <a:pt x="284" y="341"/>
                    <a:pt x="214" y="341"/>
                  </a:cubicBezTo>
                  <a:cubicBezTo>
                    <a:pt x="143" y="341"/>
                    <a:pt x="86" y="284"/>
                    <a:pt x="86" y="213"/>
                  </a:cubicBezTo>
                  <a:cubicBezTo>
                    <a:pt x="86" y="142"/>
                    <a:pt x="143" y="85"/>
                    <a:pt x="214" y="8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6">
              <a:extLst>
                <a:ext uri="{FF2B5EF4-FFF2-40B4-BE49-F238E27FC236}">
                  <a16:creationId xmlns:a16="http://schemas.microsoft.com/office/drawing/2014/main" id="{0AED4DBE-6A51-4948-993F-8328FD0CEDAF}"/>
                </a:ext>
              </a:extLst>
            </p:cNvPr>
            <p:cNvSpPr>
              <a:spLocks noEditPoints="1"/>
            </p:cNvSpPr>
            <p:nvPr/>
          </p:nvSpPr>
          <p:spPr bwMode="auto">
            <a:xfrm>
              <a:off x="1326959" y="2162288"/>
              <a:ext cx="436488" cy="217238"/>
            </a:xfrm>
            <a:custGeom>
              <a:avLst/>
              <a:gdLst>
                <a:gd name="T0" fmla="*/ 91 w 768"/>
                <a:gd name="T1" fmla="*/ 384 h 384"/>
                <a:gd name="T2" fmla="*/ 676 w 768"/>
                <a:gd name="T3" fmla="*/ 384 h 384"/>
                <a:gd name="T4" fmla="*/ 768 w 768"/>
                <a:gd name="T5" fmla="*/ 285 h 384"/>
                <a:gd name="T6" fmla="*/ 768 w 768"/>
                <a:gd name="T7" fmla="*/ 258 h 384"/>
                <a:gd name="T8" fmla="*/ 676 w 768"/>
                <a:gd name="T9" fmla="*/ 88 h 384"/>
                <a:gd name="T10" fmla="*/ 384 w 768"/>
                <a:gd name="T11" fmla="*/ 0 h 384"/>
                <a:gd name="T12" fmla="*/ 92 w 768"/>
                <a:gd name="T13" fmla="*/ 88 h 384"/>
                <a:gd name="T14" fmla="*/ 0 w 768"/>
                <a:gd name="T15" fmla="*/ 258 h 384"/>
                <a:gd name="T16" fmla="*/ 0 w 768"/>
                <a:gd name="T17" fmla="*/ 285 h 384"/>
                <a:gd name="T18" fmla="*/ 91 w 768"/>
                <a:gd name="T19" fmla="*/ 384 h 384"/>
                <a:gd name="T20" fmla="*/ 85 w 768"/>
                <a:gd name="T21" fmla="*/ 258 h 384"/>
                <a:gd name="T22" fmla="*/ 135 w 768"/>
                <a:gd name="T23" fmla="*/ 162 h 384"/>
                <a:gd name="T24" fmla="*/ 384 w 768"/>
                <a:gd name="T25" fmla="*/ 85 h 384"/>
                <a:gd name="T26" fmla="*/ 632 w 768"/>
                <a:gd name="T27" fmla="*/ 162 h 384"/>
                <a:gd name="T28" fmla="*/ 682 w 768"/>
                <a:gd name="T29" fmla="*/ 258 h 384"/>
                <a:gd name="T30" fmla="*/ 682 w 768"/>
                <a:gd name="T31" fmla="*/ 285 h 384"/>
                <a:gd name="T32" fmla="*/ 676 w 768"/>
                <a:gd name="T33" fmla="*/ 299 h 384"/>
                <a:gd name="T34" fmla="*/ 91 w 768"/>
                <a:gd name="T35" fmla="*/ 299 h 384"/>
                <a:gd name="T36" fmla="*/ 85 w 768"/>
                <a:gd name="T37" fmla="*/ 285 h 384"/>
                <a:gd name="T38" fmla="*/ 85 w 768"/>
                <a:gd name="T39" fmla="*/ 25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8" h="384">
                  <a:moveTo>
                    <a:pt x="91" y="384"/>
                  </a:moveTo>
                  <a:cubicBezTo>
                    <a:pt x="676" y="384"/>
                    <a:pt x="676" y="384"/>
                    <a:pt x="676" y="384"/>
                  </a:cubicBezTo>
                  <a:cubicBezTo>
                    <a:pt x="727" y="384"/>
                    <a:pt x="768" y="340"/>
                    <a:pt x="768" y="285"/>
                  </a:cubicBezTo>
                  <a:cubicBezTo>
                    <a:pt x="768" y="258"/>
                    <a:pt x="768" y="258"/>
                    <a:pt x="768" y="258"/>
                  </a:cubicBezTo>
                  <a:cubicBezTo>
                    <a:pt x="768" y="187"/>
                    <a:pt x="732" y="122"/>
                    <a:pt x="676" y="88"/>
                  </a:cubicBezTo>
                  <a:cubicBezTo>
                    <a:pt x="607" y="48"/>
                    <a:pt x="501" y="0"/>
                    <a:pt x="384" y="0"/>
                  </a:cubicBezTo>
                  <a:cubicBezTo>
                    <a:pt x="266" y="0"/>
                    <a:pt x="160" y="48"/>
                    <a:pt x="92" y="88"/>
                  </a:cubicBezTo>
                  <a:cubicBezTo>
                    <a:pt x="35" y="122"/>
                    <a:pt x="0" y="187"/>
                    <a:pt x="0" y="258"/>
                  </a:cubicBezTo>
                  <a:cubicBezTo>
                    <a:pt x="0" y="285"/>
                    <a:pt x="0" y="285"/>
                    <a:pt x="0" y="285"/>
                  </a:cubicBezTo>
                  <a:cubicBezTo>
                    <a:pt x="0" y="340"/>
                    <a:pt x="41" y="384"/>
                    <a:pt x="91" y="384"/>
                  </a:cubicBezTo>
                  <a:close/>
                  <a:moveTo>
                    <a:pt x="85" y="258"/>
                  </a:moveTo>
                  <a:cubicBezTo>
                    <a:pt x="85" y="217"/>
                    <a:pt x="105" y="180"/>
                    <a:pt x="135" y="162"/>
                  </a:cubicBezTo>
                  <a:cubicBezTo>
                    <a:pt x="194" y="127"/>
                    <a:pt x="285" y="85"/>
                    <a:pt x="384" y="85"/>
                  </a:cubicBezTo>
                  <a:cubicBezTo>
                    <a:pt x="482" y="85"/>
                    <a:pt x="573" y="127"/>
                    <a:pt x="632" y="162"/>
                  </a:cubicBezTo>
                  <a:cubicBezTo>
                    <a:pt x="663" y="180"/>
                    <a:pt x="682" y="217"/>
                    <a:pt x="682" y="258"/>
                  </a:cubicBezTo>
                  <a:cubicBezTo>
                    <a:pt x="682" y="285"/>
                    <a:pt x="682" y="285"/>
                    <a:pt x="682" y="285"/>
                  </a:cubicBezTo>
                  <a:cubicBezTo>
                    <a:pt x="682" y="294"/>
                    <a:pt x="677" y="299"/>
                    <a:pt x="676" y="299"/>
                  </a:cubicBezTo>
                  <a:cubicBezTo>
                    <a:pt x="91" y="299"/>
                    <a:pt x="91" y="299"/>
                    <a:pt x="91" y="299"/>
                  </a:cubicBezTo>
                  <a:cubicBezTo>
                    <a:pt x="90" y="299"/>
                    <a:pt x="85" y="294"/>
                    <a:pt x="85" y="285"/>
                  </a:cubicBezTo>
                  <a:lnTo>
                    <a:pt x="85" y="25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7">
              <a:extLst>
                <a:ext uri="{FF2B5EF4-FFF2-40B4-BE49-F238E27FC236}">
                  <a16:creationId xmlns:a16="http://schemas.microsoft.com/office/drawing/2014/main" id="{AA14A71A-0F7D-0947-8B70-B781441AD301}"/>
                </a:ext>
              </a:extLst>
            </p:cNvPr>
            <p:cNvSpPr>
              <a:spLocks noEditPoints="1"/>
            </p:cNvSpPr>
            <p:nvPr/>
          </p:nvSpPr>
          <p:spPr bwMode="auto">
            <a:xfrm>
              <a:off x="1109721" y="2476077"/>
              <a:ext cx="241376" cy="241376"/>
            </a:xfrm>
            <a:custGeom>
              <a:avLst/>
              <a:gdLst>
                <a:gd name="T0" fmla="*/ 213 w 426"/>
                <a:gd name="T1" fmla="*/ 426 h 426"/>
                <a:gd name="T2" fmla="*/ 426 w 426"/>
                <a:gd name="T3" fmla="*/ 213 h 426"/>
                <a:gd name="T4" fmla="*/ 213 w 426"/>
                <a:gd name="T5" fmla="*/ 0 h 426"/>
                <a:gd name="T6" fmla="*/ 0 w 426"/>
                <a:gd name="T7" fmla="*/ 213 h 426"/>
                <a:gd name="T8" fmla="*/ 213 w 426"/>
                <a:gd name="T9" fmla="*/ 426 h 426"/>
                <a:gd name="T10" fmla="*/ 213 w 426"/>
                <a:gd name="T11" fmla="*/ 85 h 426"/>
                <a:gd name="T12" fmla="*/ 341 w 426"/>
                <a:gd name="T13" fmla="*/ 213 h 426"/>
                <a:gd name="T14" fmla="*/ 213 w 426"/>
                <a:gd name="T15" fmla="*/ 341 h 426"/>
                <a:gd name="T16" fmla="*/ 85 w 426"/>
                <a:gd name="T17" fmla="*/ 213 h 426"/>
                <a:gd name="T18" fmla="*/ 213 w 426"/>
                <a:gd name="T19" fmla="*/ 8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6" h="426">
                  <a:moveTo>
                    <a:pt x="213" y="426"/>
                  </a:moveTo>
                  <a:cubicBezTo>
                    <a:pt x="331" y="426"/>
                    <a:pt x="426" y="331"/>
                    <a:pt x="426" y="213"/>
                  </a:cubicBezTo>
                  <a:cubicBezTo>
                    <a:pt x="426" y="95"/>
                    <a:pt x="331" y="0"/>
                    <a:pt x="213" y="0"/>
                  </a:cubicBezTo>
                  <a:cubicBezTo>
                    <a:pt x="95" y="0"/>
                    <a:pt x="0" y="95"/>
                    <a:pt x="0" y="213"/>
                  </a:cubicBezTo>
                  <a:cubicBezTo>
                    <a:pt x="0" y="331"/>
                    <a:pt x="95" y="426"/>
                    <a:pt x="213" y="426"/>
                  </a:cubicBezTo>
                  <a:close/>
                  <a:moveTo>
                    <a:pt x="213" y="85"/>
                  </a:moveTo>
                  <a:cubicBezTo>
                    <a:pt x="284" y="85"/>
                    <a:pt x="341" y="142"/>
                    <a:pt x="341" y="213"/>
                  </a:cubicBezTo>
                  <a:cubicBezTo>
                    <a:pt x="341" y="284"/>
                    <a:pt x="284" y="341"/>
                    <a:pt x="213" y="341"/>
                  </a:cubicBezTo>
                  <a:cubicBezTo>
                    <a:pt x="142" y="341"/>
                    <a:pt x="85" y="284"/>
                    <a:pt x="85" y="213"/>
                  </a:cubicBezTo>
                  <a:cubicBezTo>
                    <a:pt x="85" y="142"/>
                    <a:pt x="142" y="85"/>
                    <a:pt x="213" y="8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8">
              <a:extLst>
                <a:ext uri="{FF2B5EF4-FFF2-40B4-BE49-F238E27FC236}">
                  <a16:creationId xmlns:a16="http://schemas.microsoft.com/office/drawing/2014/main" id="{A9CD8467-3ED5-B847-92B2-CD8318C01073}"/>
                </a:ext>
              </a:extLst>
            </p:cNvPr>
            <p:cNvSpPr>
              <a:spLocks noEditPoints="1"/>
            </p:cNvSpPr>
            <p:nvPr/>
          </p:nvSpPr>
          <p:spPr bwMode="auto">
            <a:xfrm>
              <a:off x="1012165" y="2741590"/>
              <a:ext cx="435482" cy="217238"/>
            </a:xfrm>
            <a:custGeom>
              <a:avLst/>
              <a:gdLst>
                <a:gd name="T0" fmla="*/ 676 w 768"/>
                <a:gd name="T1" fmla="*/ 88 h 384"/>
                <a:gd name="T2" fmla="*/ 384 w 768"/>
                <a:gd name="T3" fmla="*/ 0 h 384"/>
                <a:gd name="T4" fmla="*/ 92 w 768"/>
                <a:gd name="T5" fmla="*/ 88 h 384"/>
                <a:gd name="T6" fmla="*/ 0 w 768"/>
                <a:gd name="T7" fmla="*/ 258 h 384"/>
                <a:gd name="T8" fmla="*/ 0 w 768"/>
                <a:gd name="T9" fmla="*/ 285 h 384"/>
                <a:gd name="T10" fmla="*/ 91 w 768"/>
                <a:gd name="T11" fmla="*/ 384 h 384"/>
                <a:gd name="T12" fmla="*/ 677 w 768"/>
                <a:gd name="T13" fmla="*/ 384 h 384"/>
                <a:gd name="T14" fmla="*/ 768 w 768"/>
                <a:gd name="T15" fmla="*/ 285 h 384"/>
                <a:gd name="T16" fmla="*/ 768 w 768"/>
                <a:gd name="T17" fmla="*/ 258 h 384"/>
                <a:gd name="T18" fmla="*/ 676 w 768"/>
                <a:gd name="T19" fmla="*/ 88 h 384"/>
                <a:gd name="T20" fmla="*/ 683 w 768"/>
                <a:gd name="T21" fmla="*/ 285 h 384"/>
                <a:gd name="T22" fmla="*/ 677 w 768"/>
                <a:gd name="T23" fmla="*/ 299 h 384"/>
                <a:gd name="T24" fmla="*/ 91 w 768"/>
                <a:gd name="T25" fmla="*/ 299 h 384"/>
                <a:gd name="T26" fmla="*/ 85 w 768"/>
                <a:gd name="T27" fmla="*/ 285 h 384"/>
                <a:gd name="T28" fmla="*/ 85 w 768"/>
                <a:gd name="T29" fmla="*/ 258 h 384"/>
                <a:gd name="T30" fmla="*/ 136 w 768"/>
                <a:gd name="T31" fmla="*/ 162 h 384"/>
                <a:gd name="T32" fmla="*/ 384 w 768"/>
                <a:gd name="T33" fmla="*/ 85 h 384"/>
                <a:gd name="T34" fmla="*/ 633 w 768"/>
                <a:gd name="T35" fmla="*/ 162 h 384"/>
                <a:gd name="T36" fmla="*/ 683 w 768"/>
                <a:gd name="T37" fmla="*/ 258 h 384"/>
                <a:gd name="T38" fmla="*/ 683 w 768"/>
                <a:gd name="T39" fmla="*/ 28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8" h="384">
                  <a:moveTo>
                    <a:pt x="676" y="88"/>
                  </a:moveTo>
                  <a:cubicBezTo>
                    <a:pt x="608" y="48"/>
                    <a:pt x="502" y="0"/>
                    <a:pt x="384" y="0"/>
                  </a:cubicBezTo>
                  <a:cubicBezTo>
                    <a:pt x="266" y="0"/>
                    <a:pt x="160" y="48"/>
                    <a:pt x="92" y="88"/>
                  </a:cubicBezTo>
                  <a:cubicBezTo>
                    <a:pt x="35" y="122"/>
                    <a:pt x="0" y="187"/>
                    <a:pt x="0" y="258"/>
                  </a:cubicBezTo>
                  <a:cubicBezTo>
                    <a:pt x="0" y="285"/>
                    <a:pt x="0" y="285"/>
                    <a:pt x="0" y="285"/>
                  </a:cubicBezTo>
                  <a:cubicBezTo>
                    <a:pt x="0" y="340"/>
                    <a:pt x="41" y="384"/>
                    <a:pt x="91" y="384"/>
                  </a:cubicBezTo>
                  <a:cubicBezTo>
                    <a:pt x="677" y="384"/>
                    <a:pt x="677" y="384"/>
                    <a:pt x="677" y="384"/>
                  </a:cubicBezTo>
                  <a:cubicBezTo>
                    <a:pt x="727" y="384"/>
                    <a:pt x="768" y="340"/>
                    <a:pt x="768" y="285"/>
                  </a:cubicBezTo>
                  <a:cubicBezTo>
                    <a:pt x="768" y="258"/>
                    <a:pt x="768" y="258"/>
                    <a:pt x="768" y="258"/>
                  </a:cubicBezTo>
                  <a:cubicBezTo>
                    <a:pt x="768" y="187"/>
                    <a:pt x="733" y="122"/>
                    <a:pt x="676" y="88"/>
                  </a:cubicBezTo>
                  <a:close/>
                  <a:moveTo>
                    <a:pt x="683" y="285"/>
                  </a:moveTo>
                  <a:cubicBezTo>
                    <a:pt x="683" y="294"/>
                    <a:pt x="678" y="299"/>
                    <a:pt x="677" y="299"/>
                  </a:cubicBezTo>
                  <a:cubicBezTo>
                    <a:pt x="91" y="299"/>
                    <a:pt x="91" y="299"/>
                    <a:pt x="91" y="299"/>
                  </a:cubicBezTo>
                  <a:cubicBezTo>
                    <a:pt x="90" y="299"/>
                    <a:pt x="85" y="294"/>
                    <a:pt x="85" y="285"/>
                  </a:cubicBezTo>
                  <a:cubicBezTo>
                    <a:pt x="85" y="258"/>
                    <a:pt x="85" y="258"/>
                    <a:pt x="85" y="258"/>
                  </a:cubicBezTo>
                  <a:cubicBezTo>
                    <a:pt x="85" y="217"/>
                    <a:pt x="105" y="180"/>
                    <a:pt x="136" y="162"/>
                  </a:cubicBezTo>
                  <a:cubicBezTo>
                    <a:pt x="194" y="127"/>
                    <a:pt x="285" y="85"/>
                    <a:pt x="384" y="85"/>
                  </a:cubicBezTo>
                  <a:cubicBezTo>
                    <a:pt x="483" y="85"/>
                    <a:pt x="574" y="127"/>
                    <a:pt x="633" y="162"/>
                  </a:cubicBezTo>
                  <a:cubicBezTo>
                    <a:pt x="663" y="180"/>
                    <a:pt x="683" y="217"/>
                    <a:pt x="683" y="258"/>
                  </a:cubicBezTo>
                  <a:cubicBezTo>
                    <a:pt x="683" y="285"/>
                    <a:pt x="683" y="285"/>
                    <a:pt x="683" y="28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9">
              <a:extLst>
                <a:ext uri="{FF2B5EF4-FFF2-40B4-BE49-F238E27FC236}">
                  <a16:creationId xmlns:a16="http://schemas.microsoft.com/office/drawing/2014/main" id="{8A4824B3-C80A-154E-A9FF-8F1E389CC68B}"/>
                </a:ext>
              </a:extLst>
            </p:cNvPr>
            <p:cNvSpPr>
              <a:spLocks noEditPoints="1"/>
            </p:cNvSpPr>
            <p:nvPr/>
          </p:nvSpPr>
          <p:spPr bwMode="auto">
            <a:xfrm>
              <a:off x="1738304" y="2476077"/>
              <a:ext cx="242382" cy="241376"/>
            </a:xfrm>
            <a:custGeom>
              <a:avLst/>
              <a:gdLst>
                <a:gd name="T0" fmla="*/ 213 w 427"/>
                <a:gd name="T1" fmla="*/ 426 h 426"/>
                <a:gd name="T2" fmla="*/ 427 w 427"/>
                <a:gd name="T3" fmla="*/ 213 h 426"/>
                <a:gd name="T4" fmla="*/ 213 w 427"/>
                <a:gd name="T5" fmla="*/ 0 h 426"/>
                <a:gd name="T6" fmla="*/ 0 w 427"/>
                <a:gd name="T7" fmla="*/ 213 h 426"/>
                <a:gd name="T8" fmla="*/ 213 w 427"/>
                <a:gd name="T9" fmla="*/ 426 h 426"/>
                <a:gd name="T10" fmla="*/ 213 w 427"/>
                <a:gd name="T11" fmla="*/ 85 h 426"/>
                <a:gd name="T12" fmla="*/ 341 w 427"/>
                <a:gd name="T13" fmla="*/ 213 h 426"/>
                <a:gd name="T14" fmla="*/ 213 w 427"/>
                <a:gd name="T15" fmla="*/ 341 h 426"/>
                <a:gd name="T16" fmla="*/ 85 w 427"/>
                <a:gd name="T17" fmla="*/ 213 h 426"/>
                <a:gd name="T18" fmla="*/ 213 w 427"/>
                <a:gd name="T19" fmla="*/ 8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7" h="426">
                  <a:moveTo>
                    <a:pt x="213" y="426"/>
                  </a:moveTo>
                  <a:cubicBezTo>
                    <a:pt x="331" y="426"/>
                    <a:pt x="427" y="331"/>
                    <a:pt x="427" y="213"/>
                  </a:cubicBezTo>
                  <a:cubicBezTo>
                    <a:pt x="427" y="95"/>
                    <a:pt x="331" y="0"/>
                    <a:pt x="213" y="0"/>
                  </a:cubicBezTo>
                  <a:cubicBezTo>
                    <a:pt x="96" y="0"/>
                    <a:pt x="0" y="95"/>
                    <a:pt x="0" y="213"/>
                  </a:cubicBezTo>
                  <a:cubicBezTo>
                    <a:pt x="0" y="331"/>
                    <a:pt x="96" y="426"/>
                    <a:pt x="213" y="426"/>
                  </a:cubicBezTo>
                  <a:close/>
                  <a:moveTo>
                    <a:pt x="213" y="85"/>
                  </a:moveTo>
                  <a:cubicBezTo>
                    <a:pt x="284" y="85"/>
                    <a:pt x="341" y="142"/>
                    <a:pt x="341" y="213"/>
                  </a:cubicBezTo>
                  <a:cubicBezTo>
                    <a:pt x="341" y="284"/>
                    <a:pt x="284" y="341"/>
                    <a:pt x="213" y="341"/>
                  </a:cubicBezTo>
                  <a:cubicBezTo>
                    <a:pt x="143" y="341"/>
                    <a:pt x="85" y="284"/>
                    <a:pt x="85" y="213"/>
                  </a:cubicBezTo>
                  <a:cubicBezTo>
                    <a:pt x="85" y="142"/>
                    <a:pt x="143" y="85"/>
                    <a:pt x="213" y="8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20">
              <a:extLst>
                <a:ext uri="{FF2B5EF4-FFF2-40B4-BE49-F238E27FC236}">
                  <a16:creationId xmlns:a16="http://schemas.microsoft.com/office/drawing/2014/main" id="{1796972C-28F9-404E-8D4C-90AF3D38DB09}"/>
                </a:ext>
              </a:extLst>
            </p:cNvPr>
            <p:cNvSpPr>
              <a:spLocks noEditPoints="1"/>
            </p:cNvSpPr>
            <p:nvPr/>
          </p:nvSpPr>
          <p:spPr bwMode="auto">
            <a:xfrm>
              <a:off x="1641754" y="2741590"/>
              <a:ext cx="435482" cy="217238"/>
            </a:xfrm>
            <a:custGeom>
              <a:avLst/>
              <a:gdLst>
                <a:gd name="T0" fmla="*/ 676 w 768"/>
                <a:gd name="T1" fmla="*/ 88 h 384"/>
                <a:gd name="T2" fmla="*/ 384 w 768"/>
                <a:gd name="T3" fmla="*/ 0 h 384"/>
                <a:gd name="T4" fmla="*/ 93 w 768"/>
                <a:gd name="T5" fmla="*/ 88 h 384"/>
                <a:gd name="T6" fmla="*/ 0 w 768"/>
                <a:gd name="T7" fmla="*/ 258 h 384"/>
                <a:gd name="T8" fmla="*/ 0 w 768"/>
                <a:gd name="T9" fmla="*/ 285 h 384"/>
                <a:gd name="T10" fmla="*/ 92 w 768"/>
                <a:gd name="T11" fmla="*/ 384 h 384"/>
                <a:gd name="T12" fmla="*/ 677 w 768"/>
                <a:gd name="T13" fmla="*/ 384 h 384"/>
                <a:gd name="T14" fmla="*/ 768 w 768"/>
                <a:gd name="T15" fmla="*/ 285 h 384"/>
                <a:gd name="T16" fmla="*/ 768 w 768"/>
                <a:gd name="T17" fmla="*/ 258 h 384"/>
                <a:gd name="T18" fmla="*/ 676 w 768"/>
                <a:gd name="T19" fmla="*/ 88 h 384"/>
                <a:gd name="T20" fmla="*/ 683 w 768"/>
                <a:gd name="T21" fmla="*/ 285 h 384"/>
                <a:gd name="T22" fmla="*/ 677 w 768"/>
                <a:gd name="T23" fmla="*/ 299 h 384"/>
                <a:gd name="T24" fmla="*/ 92 w 768"/>
                <a:gd name="T25" fmla="*/ 299 h 384"/>
                <a:gd name="T26" fmla="*/ 86 w 768"/>
                <a:gd name="T27" fmla="*/ 285 h 384"/>
                <a:gd name="T28" fmla="*/ 86 w 768"/>
                <a:gd name="T29" fmla="*/ 258 h 384"/>
                <a:gd name="T30" fmla="*/ 136 w 768"/>
                <a:gd name="T31" fmla="*/ 162 h 384"/>
                <a:gd name="T32" fmla="*/ 384 w 768"/>
                <a:gd name="T33" fmla="*/ 85 h 384"/>
                <a:gd name="T34" fmla="*/ 633 w 768"/>
                <a:gd name="T35" fmla="*/ 162 h 384"/>
                <a:gd name="T36" fmla="*/ 683 w 768"/>
                <a:gd name="T37" fmla="*/ 258 h 384"/>
                <a:gd name="T38" fmla="*/ 683 w 768"/>
                <a:gd name="T39" fmla="*/ 28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8" h="384">
                  <a:moveTo>
                    <a:pt x="676" y="88"/>
                  </a:moveTo>
                  <a:cubicBezTo>
                    <a:pt x="608" y="48"/>
                    <a:pt x="502" y="0"/>
                    <a:pt x="384" y="0"/>
                  </a:cubicBezTo>
                  <a:cubicBezTo>
                    <a:pt x="267" y="0"/>
                    <a:pt x="161" y="48"/>
                    <a:pt x="93" y="88"/>
                  </a:cubicBezTo>
                  <a:cubicBezTo>
                    <a:pt x="36" y="122"/>
                    <a:pt x="0" y="187"/>
                    <a:pt x="0" y="258"/>
                  </a:cubicBezTo>
                  <a:cubicBezTo>
                    <a:pt x="0" y="285"/>
                    <a:pt x="0" y="285"/>
                    <a:pt x="0" y="285"/>
                  </a:cubicBezTo>
                  <a:cubicBezTo>
                    <a:pt x="0" y="340"/>
                    <a:pt x="41" y="384"/>
                    <a:pt x="92" y="384"/>
                  </a:cubicBezTo>
                  <a:cubicBezTo>
                    <a:pt x="677" y="384"/>
                    <a:pt x="677" y="384"/>
                    <a:pt x="677" y="384"/>
                  </a:cubicBezTo>
                  <a:cubicBezTo>
                    <a:pt x="727" y="384"/>
                    <a:pt x="768" y="340"/>
                    <a:pt x="768" y="285"/>
                  </a:cubicBezTo>
                  <a:cubicBezTo>
                    <a:pt x="768" y="258"/>
                    <a:pt x="768" y="258"/>
                    <a:pt x="768" y="258"/>
                  </a:cubicBezTo>
                  <a:cubicBezTo>
                    <a:pt x="768" y="187"/>
                    <a:pt x="733" y="122"/>
                    <a:pt x="676" y="88"/>
                  </a:cubicBezTo>
                  <a:close/>
                  <a:moveTo>
                    <a:pt x="683" y="285"/>
                  </a:moveTo>
                  <a:cubicBezTo>
                    <a:pt x="683" y="294"/>
                    <a:pt x="678" y="299"/>
                    <a:pt x="677" y="299"/>
                  </a:cubicBezTo>
                  <a:cubicBezTo>
                    <a:pt x="92" y="299"/>
                    <a:pt x="92" y="299"/>
                    <a:pt x="92" y="299"/>
                  </a:cubicBezTo>
                  <a:cubicBezTo>
                    <a:pt x="91" y="299"/>
                    <a:pt x="86" y="294"/>
                    <a:pt x="86" y="285"/>
                  </a:cubicBezTo>
                  <a:cubicBezTo>
                    <a:pt x="86" y="258"/>
                    <a:pt x="86" y="258"/>
                    <a:pt x="86" y="258"/>
                  </a:cubicBezTo>
                  <a:cubicBezTo>
                    <a:pt x="86" y="217"/>
                    <a:pt x="105" y="180"/>
                    <a:pt x="136" y="162"/>
                  </a:cubicBezTo>
                  <a:cubicBezTo>
                    <a:pt x="195" y="127"/>
                    <a:pt x="286" y="85"/>
                    <a:pt x="384" y="85"/>
                  </a:cubicBezTo>
                  <a:cubicBezTo>
                    <a:pt x="483" y="85"/>
                    <a:pt x="574" y="127"/>
                    <a:pt x="633" y="162"/>
                  </a:cubicBezTo>
                  <a:cubicBezTo>
                    <a:pt x="663" y="180"/>
                    <a:pt x="683" y="217"/>
                    <a:pt x="683" y="258"/>
                  </a:cubicBezTo>
                  <a:lnTo>
                    <a:pt x="683" y="285"/>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21">
              <a:extLst>
                <a:ext uri="{FF2B5EF4-FFF2-40B4-BE49-F238E27FC236}">
                  <a16:creationId xmlns:a16="http://schemas.microsoft.com/office/drawing/2014/main" id="{0BB7FC14-6606-7643-B02D-D14ADCF7EAB6}"/>
                </a:ext>
              </a:extLst>
            </p:cNvPr>
            <p:cNvSpPr>
              <a:spLocks/>
            </p:cNvSpPr>
            <p:nvPr/>
          </p:nvSpPr>
          <p:spPr bwMode="auto">
            <a:xfrm>
              <a:off x="1396355" y="2427802"/>
              <a:ext cx="296691" cy="289651"/>
            </a:xfrm>
            <a:custGeom>
              <a:avLst/>
              <a:gdLst>
                <a:gd name="T0" fmla="*/ 475 w 523"/>
                <a:gd name="T1" fmla="*/ 512 h 512"/>
                <a:gd name="T2" fmla="*/ 508 w 523"/>
                <a:gd name="T3" fmla="*/ 496 h 512"/>
                <a:gd name="T4" fmla="*/ 502 w 523"/>
                <a:gd name="T5" fmla="*/ 436 h 512"/>
                <a:gd name="T6" fmla="*/ 304 w 523"/>
                <a:gd name="T7" fmla="*/ 278 h 512"/>
                <a:gd name="T8" fmla="*/ 304 w 523"/>
                <a:gd name="T9" fmla="*/ 43 h 512"/>
                <a:gd name="T10" fmla="*/ 262 w 523"/>
                <a:gd name="T11" fmla="*/ 0 h 512"/>
                <a:gd name="T12" fmla="*/ 219 w 523"/>
                <a:gd name="T13" fmla="*/ 43 h 512"/>
                <a:gd name="T14" fmla="*/ 219 w 523"/>
                <a:gd name="T15" fmla="*/ 278 h 512"/>
                <a:gd name="T16" fmla="*/ 22 w 523"/>
                <a:gd name="T17" fmla="*/ 436 h 512"/>
                <a:gd name="T18" fmla="*/ 15 w 523"/>
                <a:gd name="T19" fmla="*/ 496 h 512"/>
                <a:gd name="T20" fmla="*/ 48 w 523"/>
                <a:gd name="T21" fmla="*/ 512 h 512"/>
                <a:gd name="T22" fmla="*/ 75 w 523"/>
                <a:gd name="T23" fmla="*/ 503 h 512"/>
                <a:gd name="T24" fmla="*/ 262 w 523"/>
                <a:gd name="T25" fmla="*/ 354 h 512"/>
                <a:gd name="T26" fmla="*/ 448 w 523"/>
                <a:gd name="T27" fmla="*/ 503 h 512"/>
                <a:gd name="T28" fmla="*/ 475 w 523"/>
                <a:gd name="T29"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3" h="512">
                  <a:moveTo>
                    <a:pt x="475" y="512"/>
                  </a:moveTo>
                  <a:cubicBezTo>
                    <a:pt x="488" y="512"/>
                    <a:pt x="500" y="507"/>
                    <a:pt x="508" y="496"/>
                  </a:cubicBezTo>
                  <a:cubicBezTo>
                    <a:pt x="523" y="478"/>
                    <a:pt x="520" y="451"/>
                    <a:pt x="502" y="436"/>
                  </a:cubicBezTo>
                  <a:cubicBezTo>
                    <a:pt x="304" y="278"/>
                    <a:pt x="304" y="278"/>
                    <a:pt x="304" y="278"/>
                  </a:cubicBezTo>
                  <a:cubicBezTo>
                    <a:pt x="304" y="43"/>
                    <a:pt x="304" y="43"/>
                    <a:pt x="304" y="43"/>
                  </a:cubicBezTo>
                  <a:cubicBezTo>
                    <a:pt x="304" y="19"/>
                    <a:pt x="285" y="0"/>
                    <a:pt x="262" y="0"/>
                  </a:cubicBezTo>
                  <a:cubicBezTo>
                    <a:pt x="238" y="0"/>
                    <a:pt x="219" y="19"/>
                    <a:pt x="219" y="43"/>
                  </a:cubicBezTo>
                  <a:cubicBezTo>
                    <a:pt x="219" y="278"/>
                    <a:pt x="219" y="278"/>
                    <a:pt x="219" y="278"/>
                  </a:cubicBezTo>
                  <a:cubicBezTo>
                    <a:pt x="22" y="436"/>
                    <a:pt x="22" y="436"/>
                    <a:pt x="22" y="436"/>
                  </a:cubicBezTo>
                  <a:cubicBezTo>
                    <a:pt x="3" y="451"/>
                    <a:pt x="0" y="478"/>
                    <a:pt x="15" y="496"/>
                  </a:cubicBezTo>
                  <a:cubicBezTo>
                    <a:pt x="23" y="507"/>
                    <a:pt x="36" y="512"/>
                    <a:pt x="48" y="512"/>
                  </a:cubicBezTo>
                  <a:cubicBezTo>
                    <a:pt x="58" y="512"/>
                    <a:pt x="67" y="509"/>
                    <a:pt x="75" y="503"/>
                  </a:cubicBezTo>
                  <a:cubicBezTo>
                    <a:pt x="262" y="354"/>
                    <a:pt x="262" y="354"/>
                    <a:pt x="262" y="354"/>
                  </a:cubicBezTo>
                  <a:cubicBezTo>
                    <a:pt x="448" y="503"/>
                    <a:pt x="448" y="503"/>
                    <a:pt x="448" y="503"/>
                  </a:cubicBezTo>
                  <a:cubicBezTo>
                    <a:pt x="456" y="509"/>
                    <a:pt x="466" y="512"/>
                    <a:pt x="475" y="51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pic>
        <p:nvPicPr>
          <p:cNvPr id="19" name="Pilt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8968" y="4888126"/>
            <a:ext cx="871106" cy="1129687"/>
          </a:xfrm>
          <a:prstGeom prst="rect">
            <a:avLst/>
          </a:prstGeom>
        </p:spPr>
      </p:pic>
    </p:spTree>
    <p:extLst>
      <p:ext uri="{BB962C8B-B14F-4D97-AF65-F5344CB8AC3E}">
        <p14:creationId xmlns:p14="http://schemas.microsoft.com/office/powerpoint/2010/main" val="133762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rot="16200000">
            <a:off x="-1774895" y="2718649"/>
            <a:ext cx="5734283" cy="663575"/>
          </a:xfrm>
          <a:solidFill>
            <a:schemeClr val="bg2"/>
          </a:solidFill>
        </p:spPr>
        <p:txBody>
          <a:bodyPr>
            <a:noAutofit/>
          </a:bodyPr>
          <a:lstStyle/>
          <a:p>
            <a:r>
              <a:rPr lang="et-EE" sz="2800" dirty="0" err="1">
                <a:solidFill>
                  <a:schemeClr val="bg1">
                    <a:lumMod val="65000"/>
                    <a:alpha val="30000"/>
                  </a:schemeClr>
                </a:solidFill>
              </a:rPr>
              <a:t>Important</a:t>
            </a:r>
            <a:r>
              <a:rPr lang="et-EE" sz="2800" dirty="0">
                <a:solidFill>
                  <a:schemeClr val="bg1">
                    <a:lumMod val="65000"/>
                    <a:alpha val="30000"/>
                  </a:schemeClr>
                </a:solidFill>
              </a:rPr>
              <a:t> </a:t>
            </a:r>
            <a:r>
              <a:rPr lang="et-EE" sz="2800" dirty="0" err="1">
                <a:solidFill>
                  <a:schemeClr val="bg1">
                    <a:lumMod val="65000"/>
                    <a:alpha val="30000"/>
                  </a:schemeClr>
                </a:solidFill>
              </a:rPr>
              <a:t>Dates</a:t>
            </a:r>
            <a:endParaRPr lang="en-US" sz="2800" dirty="0">
              <a:solidFill>
                <a:schemeClr val="bg1">
                  <a:lumMod val="65000"/>
                  <a:alpha val="30000"/>
                </a:schemeClr>
              </a:solidFill>
            </a:endParaRPr>
          </a:p>
        </p:txBody>
      </p:sp>
      <p:sp>
        <p:nvSpPr>
          <p:cNvPr id="4" name="Slide Number Placeholder 3"/>
          <p:cNvSpPr>
            <a:spLocks noGrp="1"/>
          </p:cNvSpPr>
          <p:nvPr>
            <p:ph type="sldNum" sz="quarter" idx="12"/>
          </p:nvPr>
        </p:nvSpPr>
        <p:spPr/>
        <p:txBody>
          <a:bodyPr/>
          <a:lstStyle/>
          <a:p>
            <a:fld id="{EF4ACB41-94E5-4629-9639-BBC7D22E3BC4}" type="slidenum">
              <a:rPr lang="en-US" smtClean="0"/>
              <a:pPr/>
              <a:t>8</a:t>
            </a:fld>
            <a:endParaRPr lang="en-US" dirty="0"/>
          </a:p>
        </p:txBody>
      </p:sp>
      <p:cxnSp>
        <p:nvCxnSpPr>
          <p:cNvPr id="7" name="Straight Connector 6"/>
          <p:cNvCxnSpPr>
            <a:cxnSpLocks/>
            <a:stCxn id="6" idx="1"/>
          </p:cNvCxnSpPr>
          <p:nvPr/>
        </p:nvCxnSpPr>
        <p:spPr>
          <a:xfrm>
            <a:off x="1092247" y="5917578"/>
            <a:ext cx="0" cy="940422"/>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537938" y="0"/>
            <a:ext cx="46540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BB601F8-4BC8-314F-9D1A-AE5D3EBB18EF}"/>
              </a:ext>
            </a:extLst>
          </p:cNvPr>
          <p:cNvSpPr/>
          <p:nvPr/>
        </p:nvSpPr>
        <p:spPr>
          <a:xfrm>
            <a:off x="2019088" y="1893483"/>
            <a:ext cx="5187062" cy="4278094"/>
          </a:xfrm>
          <a:prstGeom prst="rect">
            <a:avLst/>
          </a:prstGeom>
        </p:spPr>
        <p:txBody>
          <a:bodyPr wrap="square">
            <a:spAutoFit/>
          </a:bodyPr>
          <a:lstStyle/>
          <a:p>
            <a:pPr marL="357188" indent="-357188">
              <a:buClr>
                <a:srgbClr val="FFC000"/>
              </a:buClr>
              <a:buSzPct val="150000"/>
              <a:buFont typeface="Wingdings" panose="05000000000000000000" pitchFamily="2" charset="2"/>
              <a:buChar char="§"/>
              <a:tabLst>
                <a:tab pos="357188" algn="l"/>
              </a:tabLst>
            </a:pPr>
            <a:r>
              <a:rPr lang="en-US" sz="1600" dirty="0">
                <a:solidFill>
                  <a:schemeClr val="accent2"/>
                </a:solidFill>
                <a:latin typeface="+mj-lt"/>
                <a:cs typeface="Calibri" panose="020F0502020204030204" pitchFamily="34" charset="0"/>
              </a:rPr>
              <a:t>1940</a:t>
            </a:r>
            <a:r>
              <a:rPr lang="en-US" sz="1600" dirty="0">
                <a:solidFill>
                  <a:schemeClr val="tx1">
                    <a:lumMod val="50000"/>
                    <a:lumOff val="50000"/>
                  </a:schemeClr>
                </a:solidFill>
                <a:latin typeface="Montserrat Light" panose="00000400000000000000" pitchFamily="2" charset="-70"/>
                <a:cs typeface="Calibri" panose="020F0502020204030204" pitchFamily="34" charset="0"/>
              </a:rPr>
              <a:t> – Tallinn Medical School was founded</a:t>
            </a:r>
            <a:endParaRPr lang="et-EE" sz="1600" dirty="0">
              <a:solidFill>
                <a:schemeClr val="tx1">
                  <a:lumMod val="50000"/>
                  <a:lumOff val="50000"/>
                </a:schemeClr>
              </a:solidFill>
              <a:latin typeface="Montserrat Light" panose="00000400000000000000" pitchFamily="2" charset="-70"/>
              <a:cs typeface="Calibri" panose="020F0502020204030204" pitchFamily="34" charset="0"/>
            </a:endParaRPr>
          </a:p>
          <a:p>
            <a:pPr>
              <a:buClr>
                <a:srgbClr val="FFC000"/>
              </a:buClr>
              <a:buSzPct val="150000"/>
              <a:tabLst>
                <a:tab pos="357188" algn="l"/>
              </a:tabLst>
            </a:pPr>
            <a:endParaRPr lang="en-US"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1600" dirty="0">
                <a:solidFill>
                  <a:schemeClr val="accent2"/>
                </a:solidFill>
                <a:latin typeface="+mj-lt"/>
                <a:cs typeface="Calibri" panose="020F0502020204030204" pitchFamily="34" charset="0"/>
              </a:rPr>
              <a:t>2002</a:t>
            </a:r>
            <a:r>
              <a:rPr lang="en-US" sz="1600" dirty="0">
                <a:solidFill>
                  <a:srgbClr val="589EE7"/>
                </a:solidFill>
                <a:latin typeface="Montserrat Medium" panose="00000600000000000000" pitchFamily="2" charset="-70"/>
                <a:cs typeface="Calibri" panose="020F0502020204030204" pitchFamily="34" charset="0"/>
              </a:rPr>
              <a:t> </a:t>
            </a:r>
            <a:r>
              <a:rPr lang="en-US" sz="1600" dirty="0">
                <a:solidFill>
                  <a:schemeClr val="tx1">
                    <a:lumMod val="50000"/>
                    <a:lumOff val="50000"/>
                  </a:schemeClr>
                </a:solidFill>
                <a:latin typeface="Montserrat Light" panose="00000400000000000000" pitchFamily="2" charset="-70"/>
                <a:cs typeface="Calibri" panose="020F0502020204030204" pitchFamily="34" charset="0"/>
              </a:rPr>
              <a:t>– Nursing education studies (for nurses with previous vocational education) started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in</a:t>
            </a:r>
            <a:r>
              <a:rPr lang="en-US" sz="1600" dirty="0">
                <a:solidFill>
                  <a:schemeClr val="tx1">
                    <a:lumMod val="50000"/>
                    <a:lumOff val="50000"/>
                  </a:schemeClr>
                </a:solidFill>
                <a:latin typeface="Montserrat Light" panose="00000400000000000000" pitchFamily="2" charset="-70"/>
                <a:cs typeface="Calibri" panose="020F0502020204030204" pitchFamily="34" charset="0"/>
              </a:rPr>
              <a:t> </a:t>
            </a:r>
            <a:r>
              <a:rPr lang="en-US" sz="1600" dirty="0" err="1">
                <a:solidFill>
                  <a:schemeClr val="tx1">
                    <a:lumMod val="50000"/>
                    <a:lumOff val="50000"/>
                  </a:schemeClr>
                </a:solidFill>
                <a:latin typeface="Montserrat Light" panose="00000400000000000000" pitchFamily="2" charset="-70"/>
                <a:cs typeface="Calibri" panose="020F0502020204030204" pitchFamily="34" charset="0"/>
              </a:rPr>
              <a:t>Kohtla-Järve</a:t>
            </a:r>
            <a:r>
              <a:rPr lang="en-US" sz="1600" dirty="0">
                <a:solidFill>
                  <a:schemeClr val="tx1">
                    <a:lumMod val="50000"/>
                    <a:lumOff val="50000"/>
                  </a:schemeClr>
                </a:solidFill>
                <a:latin typeface="Montserrat Light" panose="00000400000000000000" pitchFamily="2" charset="-70"/>
                <a:cs typeface="Calibri" panose="020F0502020204030204" pitchFamily="34" charset="0"/>
              </a:rPr>
              <a:t> Medical School</a:t>
            </a:r>
            <a:endParaRPr lang="et-EE"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1600" dirty="0">
                <a:solidFill>
                  <a:schemeClr val="accent2"/>
                </a:solidFill>
                <a:latin typeface="+mj-lt"/>
                <a:cs typeface="Calibri" panose="020F0502020204030204" pitchFamily="34" charset="0"/>
              </a:rPr>
              <a:t>200</a:t>
            </a:r>
            <a:r>
              <a:rPr lang="et-EE" sz="1600" dirty="0">
                <a:solidFill>
                  <a:schemeClr val="accent2"/>
                </a:solidFill>
                <a:latin typeface="+mj-lt"/>
                <a:cs typeface="Calibri" panose="020F0502020204030204" pitchFamily="34" charset="0"/>
              </a:rPr>
              <a:t>5</a:t>
            </a:r>
            <a:r>
              <a:rPr lang="en-US" sz="1600" dirty="0">
                <a:solidFill>
                  <a:schemeClr val="accent2"/>
                </a:solidFill>
                <a:latin typeface="+mj-lt"/>
                <a:cs typeface="Calibri" panose="020F0502020204030204" pitchFamily="34" charset="0"/>
              </a:rPr>
              <a:t> </a:t>
            </a:r>
            <a:r>
              <a:rPr lang="en-US" sz="1600" dirty="0">
                <a:solidFill>
                  <a:schemeClr val="tx1">
                    <a:lumMod val="50000"/>
                    <a:lumOff val="50000"/>
                  </a:schemeClr>
                </a:solidFill>
                <a:latin typeface="Montserrat Light" panose="00000400000000000000" pitchFamily="2" charset="-70"/>
                <a:cs typeface="Calibri" panose="020F0502020204030204" pitchFamily="34" charset="0"/>
              </a:rPr>
              <a:t>– Tallinn Medical School became a higher education institution and was renamed Tallinn Health Care College</a:t>
            </a:r>
            <a:endParaRPr lang="et-EE"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1600" dirty="0">
                <a:solidFill>
                  <a:schemeClr val="accent2"/>
                </a:solidFill>
                <a:latin typeface="+mj-lt"/>
                <a:cs typeface="Calibri" panose="020F0502020204030204" pitchFamily="34" charset="0"/>
              </a:rPr>
              <a:t>200</a:t>
            </a:r>
            <a:r>
              <a:rPr lang="et-EE" sz="1600" dirty="0">
                <a:solidFill>
                  <a:schemeClr val="accent2"/>
                </a:solidFill>
                <a:latin typeface="+mj-lt"/>
                <a:cs typeface="Calibri" panose="020F0502020204030204" pitchFamily="34" charset="0"/>
              </a:rPr>
              <a:t>6</a:t>
            </a:r>
            <a:r>
              <a:rPr lang="en-US" sz="1600" dirty="0">
                <a:solidFill>
                  <a:schemeClr val="accent2"/>
                </a:solidFill>
                <a:latin typeface="+mj-lt"/>
                <a:cs typeface="Calibri" panose="020F0502020204030204" pitchFamily="34" charset="0"/>
              </a:rPr>
              <a:t> </a:t>
            </a:r>
            <a:r>
              <a:rPr lang="en-US" sz="1600" dirty="0">
                <a:solidFill>
                  <a:schemeClr val="tx1">
                    <a:lumMod val="50000"/>
                    <a:lumOff val="50000"/>
                  </a:schemeClr>
                </a:solidFill>
                <a:latin typeface="Montserrat Light" panose="00000400000000000000" pitchFamily="2" charset="-70"/>
                <a:cs typeface="Calibri" panose="020F0502020204030204" pitchFamily="34" charset="0"/>
              </a:rPr>
              <a:t>– </a:t>
            </a:r>
            <a:r>
              <a:rPr lang="en-US" sz="1600" dirty="0" err="1">
                <a:solidFill>
                  <a:schemeClr val="tx1">
                    <a:lumMod val="50000"/>
                    <a:lumOff val="50000"/>
                  </a:schemeClr>
                </a:solidFill>
                <a:latin typeface="Montserrat Light" panose="00000400000000000000" pitchFamily="2" charset="-70"/>
                <a:cs typeface="Calibri" panose="020F0502020204030204" pitchFamily="34" charset="0"/>
              </a:rPr>
              <a:t>Kohtla-Järve</a:t>
            </a:r>
            <a:r>
              <a:rPr lang="en-US" sz="1600" dirty="0">
                <a:solidFill>
                  <a:schemeClr val="tx1">
                    <a:lumMod val="50000"/>
                    <a:lumOff val="50000"/>
                  </a:schemeClr>
                </a:solidFill>
                <a:latin typeface="Montserrat Light" panose="00000400000000000000" pitchFamily="2" charset="-70"/>
                <a:cs typeface="Calibri" panose="020F0502020204030204" pitchFamily="34" charset="0"/>
              </a:rPr>
              <a:t> Medical School became a structural unit of Tallinn Health Care College</a:t>
            </a:r>
            <a:endParaRPr lang="et-EE"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1600" dirty="0">
                <a:solidFill>
                  <a:schemeClr val="accent2"/>
                </a:solidFill>
                <a:latin typeface="+mj-lt"/>
                <a:cs typeface="Calibri" panose="020F0502020204030204" pitchFamily="34" charset="0"/>
              </a:rPr>
              <a:t>200</a:t>
            </a:r>
            <a:r>
              <a:rPr lang="et-EE" sz="1600" dirty="0">
                <a:solidFill>
                  <a:schemeClr val="accent2"/>
                </a:solidFill>
                <a:latin typeface="+mj-lt"/>
                <a:cs typeface="Calibri" panose="020F0502020204030204" pitchFamily="34" charset="0"/>
              </a:rPr>
              <a:t>7</a:t>
            </a:r>
            <a:r>
              <a:rPr lang="en-US" sz="1600" dirty="0">
                <a:solidFill>
                  <a:schemeClr val="accent2"/>
                </a:solidFill>
                <a:latin typeface="+mj-lt"/>
                <a:cs typeface="Calibri" panose="020F0502020204030204" pitchFamily="34" charset="0"/>
              </a:rPr>
              <a:t> </a:t>
            </a:r>
            <a:r>
              <a:rPr lang="en-US" sz="1600" dirty="0">
                <a:solidFill>
                  <a:schemeClr val="tx1">
                    <a:lumMod val="50000"/>
                    <a:lumOff val="50000"/>
                  </a:schemeClr>
                </a:solidFill>
                <a:latin typeface="Montserrat Light" panose="00000400000000000000" pitchFamily="2" charset="-70"/>
                <a:cs typeface="Calibri" panose="020F0502020204030204" pitchFamily="34" charset="0"/>
              </a:rPr>
              <a:t>– studies started </a:t>
            </a:r>
            <a:r>
              <a:rPr lang="et-EE" sz="1600" dirty="0" err="1">
                <a:solidFill>
                  <a:schemeClr val="tx1">
                    <a:lumMod val="50000"/>
                    <a:lumOff val="50000"/>
                  </a:schemeClr>
                </a:solidFill>
                <a:latin typeface="Montserrat Light" panose="00000400000000000000" pitchFamily="2" charset="-70"/>
                <a:cs typeface="Calibri" panose="020F0502020204030204" pitchFamily="34" charset="0"/>
              </a:rPr>
              <a:t>in</a:t>
            </a:r>
            <a:r>
              <a:rPr lang="en-US" sz="1600" dirty="0">
                <a:solidFill>
                  <a:schemeClr val="tx1">
                    <a:lumMod val="50000"/>
                    <a:lumOff val="50000"/>
                  </a:schemeClr>
                </a:solidFill>
                <a:latin typeface="Montserrat Light" panose="00000400000000000000" pitchFamily="2" charset="-70"/>
                <a:cs typeface="Calibri" panose="020F0502020204030204" pitchFamily="34" charset="0"/>
              </a:rPr>
              <a:t> </a:t>
            </a:r>
            <a:r>
              <a:rPr lang="en-US" sz="1600" dirty="0" err="1">
                <a:solidFill>
                  <a:schemeClr val="tx1">
                    <a:lumMod val="50000"/>
                    <a:lumOff val="50000"/>
                  </a:schemeClr>
                </a:solidFill>
                <a:latin typeface="Montserrat Light" panose="00000400000000000000" pitchFamily="2" charset="-70"/>
                <a:cs typeface="Calibri" panose="020F0502020204030204" pitchFamily="34" charset="0"/>
              </a:rPr>
              <a:t>Pärnu</a:t>
            </a:r>
            <a:r>
              <a:rPr lang="en-US" sz="1600" dirty="0">
                <a:solidFill>
                  <a:schemeClr val="tx1">
                    <a:lumMod val="50000"/>
                    <a:lumOff val="50000"/>
                  </a:schemeClr>
                </a:solidFill>
                <a:latin typeface="Montserrat Light" panose="00000400000000000000" pitchFamily="2" charset="-70"/>
                <a:cs typeface="Calibri" panose="020F0502020204030204" pitchFamily="34" charset="0"/>
              </a:rPr>
              <a:t> Hospital</a:t>
            </a:r>
            <a:endParaRPr lang="et-EE"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1600" dirty="0">
              <a:solidFill>
                <a:schemeClr val="tx1">
                  <a:lumMod val="50000"/>
                  <a:lumOff val="50000"/>
                </a:schemeClr>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t-EE" sz="1600" dirty="0" err="1">
                <a:solidFill>
                  <a:schemeClr val="accent2"/>
                </a:solidFill>
                <a:latin typeface="+mj-lt"/>
                <a:cs typeface="Calibri" panose="020F0502020204030204" pitchFamily="34" charset="0"/>
              </a:rPr>
              <a:t>October</a:t>
            </a:r>
            <a:r>
              <a:rPr lang="et-EE" sz="1600" dirty="0">
                <a:solidFill>
                  <a:schemeClr val="accent2"/>
                </a:solidFill>
                <a:latin typeface="+mj-lt"/>
                <a:cs typeface="Calibri" panose="020F0502020204030204" pitchFamily="34" charset="0"/>
              </a:rPr>
              <a:t>, 16 </a:t>
            </a:r>
            <a:r>
              <a:rPr lang="en-US" sz="1600" dirty="0">
                <a:solidFill>
                  <a:schemeClr val="tx1">
                    <a:lumMod val="50000"/>
                    <a:lumOff val="50000"/>
                  </a:schemeClr>
                </a:solidFill>
                <a:latin typeface="Montserrat Light" panose="00000400000000000000" pitchFamily="2" charset="-70"/>
                <a:cs typeface="Calibri" panose="020F0502020204030204" pitchFamily="34" charset="0"/>
              </a:rPr>
              <a:t>– anniversary of Tallinn Health Care College</a:t>
            </a:r>
          </a:p>
        </p:txBody>
      </p:sp>
      <p:pic>
        <p:nvPicPr>
          <p:cNvPr id="11" name="Picture 3">
            <a:extLst>
              <a:ext uri="{FF2B5EF4-FFF2-40B4-BE49-F238E27FC236}">
                <a16:creationId xmlns:a16="http://schemas.microsoft.com/office/drawing/2014/main" id="{BAB64D6A-5D19-C943-B592-CA6FBCF70C1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37938" y="-8879"/>
            <a:ext cx="4662907" cy="6866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34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rot="16200000">
            <a:off x="-1774895" y="2718649"/>
            <a:ext cx="5734283" cy="663575"/>
          </a:xfrm>
          <a:solidFill>
            <a:schemeClr val="bg2"/>
          </a:solidFill>
        </p:spPr>
        <p:txBody>
          <a:bodyPr>
            <a:noAutofit/>
          </a:bodyPr>
          <a:lstStyle/>
          <a:p>
            <a:r>
              <a:rPr lang="et-EE" sz="2800" dirty="0" err="1">
                <a:solidFill>
                  <a:schemeClr val="bg1">
                    <a:lumMod val="65000"/>
                    <a:alpha val="30000"/>
                  </a:schemeClr>
                </a:solidFill>
              </a:rPr>
              <a:t>Accreditations</a:t>
            </a:r>
            <a:r>
              <a:rPr lang="et-EE" sz="2800" dirty="0">
                <a:solidFill>
                  <a:schemeClr val="bg1">
                    <a:lumMod val="65000"/>
                    <a:alpha val="30000"/>
                  </a:schemeClr>
                </a:solidFill>
              </a:rPr>
              <a:t> and </a:t>
            </a:r>
            <a:r>
              <a:rPr lang="et-EE" sz="2800" dirty="0" err="1">
                <a:solidFill>
                  <a:schemeClr val="bg1">
                    <a:lumMod val="65000"/>
                    <a:alpha val="30000"/>
                  </a:schemeClr>
                </a:solidFill>
              </a:rPr>
              <a:t>External</a:t>
            </a:r>
            <a:r>
              <a:rPr lang="et-EE" sz="2800" dirty="0">
                <a:solidFill>
                  <a:schemeClr val="bg1">
                    <a:lumMod val="65000"/>
                    <a:alpha val="30000"/>
                  </a:schemeClr>
                </a:solidFill>
              </a:rPr>
              <a:t> </a:t>
            </a:r>
            <a:r>
              <a:rPr lang="et-EE" sz="2800" dirty="0" err="1">
                <a:solidFill>
                  <a:schemeClr val="bg1">
                    <a:lumMod val="65000"/>
                    <a:alpha val="30000"/>
                  </a:schemeClr>
                </a:solidFill>
              </a:rPr>
              <a:t>Evaluations</a:t>
            </a:r>
            <a:endParaRPr lang="en-US" sz="2800" dirty="0">
              <a:solidFill>
                <a:schemeClr val="bg1">
                  <a:lumMod val="65000"/>
                  <a:alpha val="30000"/>
                </a:schemeClr>
              </a:solidFill>
            </a:endParaRPr>
          </a:p>
        </p:txBody>
      </p:sp>
      <p:sp>
        <p:nvSpPr>
          <p:cNvPr id="4" name="Slide Number Placeholder 3"/>
          <p:cNvSpPr>
            <a:spLocks noGrp="1"/>
          </p:cNvSpPr>
          <p:nvPr>
            <p:ph type="sldNum" sz="quarter" idx="12"/>
          </p:nvPr>
        </p:nvSpPr>
        <p:spPr/>
        <p:txBody>
          <a:bodyPr/>
          <a:lstStyle/>
          <a:p>
            <a:fld id="{EF4ACB41-94E5-4629-9639-BBC7D22E3BC4}" type="slidenum">
              <a:rPr lang="en-US" smtClean="0"/>
              <a:pPr/>
              <a:t>9</a:t>
            </a:fld>
            <a:endParaRPr lang="en-US" dirty="0"/>
          </a:p>
        </p:txBody>
      </p:sp>
      <p:cxnSp>
        <p:nvCxnSpPr>
          <p:cNvPr id="7" name="Straight Connector 6"/>
          <p:cNvCxnSpPr>
            <a:cxnSpLocks/>
            <a:stCxn id="6" idx="1"/>
          </p:cNvCxnSpPr>
          <p:nvPr/>
        </p:nvCxnSpPr>
        <p:spPr>
          <a:xfrm>
            <a:off x="1092247" y="5917578"/>
            <a:ext cx="0" cy="940422"/>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537938" y="0"/>
            <a:ext cx="46540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BB601F8-4BC8-314F-9D1A-AE5D3EBB18EF}"/>
              </a:ext>
            </a:extLst>
          </p:cNvPr>
          <p:cNvSpPr/>
          <p:nvPr/>
        </p:nvSpPr>
        <p:spPr>
          <a:xfrm>
            <a:off x="2010210" y="1014561"/>
            <a:ext cx="5187062" cy="5262979"/>
          </a:xfrm>
          <a:prstGeom prst="rect">
            <a:avLst/>
          </a:prstGeom>
        </p:spPr>
        <p:txBody>
          <a:bodyPr wrap="square">
            <a:spAutoFit/>
          </a:bodyPr>
          <a:lstStyle/>
          <a:p>
            <a:pPr marL="357188" indent="-357188">
              <a:buClr>
                <a:srgbClr val="FFC000"/>
              </a:buClr>
              <a:buSzPct val="150000"/>
              <a:buFont typeface="Wingdings" panose="05000000000000000000" pitchFamily="2" charset="2"/>
              <a:buChar char="§"/>
              <a:tabLst>
                <a:tab pos="357188" algn="l"/>
              </a:tabLst>
            </a:pPr>
            <a:r>
              <a:rPr lang="en-US" sz="1600" dirty="0">
                <a:solidFill>
                  <a:schemeClr val="accent2"/>
                </a:solidFill>
                <a:latin typeface="+mj-lt"/>
                <a:cs typeface="Calibri" panose="020F0502020204030204" pitchFamily="34" charset="0"/>
              </a:rPr>
              <a:t>2012</a:t>
            </a:r>
            <a:r>
              <a:rPr lang="en-US" sz="1600" dirty="0">
                <a:solidFill>
                  <a:schemeClr val="accent2"/>
                </a:solidFill>
                <a:latin typeface="Montserrat Light" panose="00000400000000000000" pitchFamily="2" charset="-70"/>
                <a:cs typeface="Calibri" panose="020F0502020204030204" pitchFamily="34" charset="0"/>
              </a:rPr>
              <a:t> </a:t>
            </a:r>
            <a:r>
              <a:rPr lang="en-US" sz="1600" dirty="0">
                <a:solidFill>
                  <a:schemeClr val="accent2"/>
                </a:solidFill>
                <a:latin typeface="+mj-lt"/>
                <a:cs typeface="Calibri" panose="020F0502020204030204" pitchFamily="34" charset="0"/>
              </a:rPr>
              <a:t>– Institutional Accreditation</a:t>
            </a:r>
          </a:p>
          <a:p>
            <a:pPr>
              <a:buClr>
                <a:srgbClr val="FFC000"/>
              </a:buClr>
              <a:buSzPct val="150000"/>
              <a:tabLst>
                <a:tab pos="357188" algn="l"/>
              </a:tabLst>
            </a:pPr>
            <a:r>
              <a:rPr lang="en-US" sz="1400" dirty="0">
                <a:solidFill>
                  <a:schemeClr val="bg1">
                    <a:lumMod val="50000"/>
                  </a:schemeClr>
                </a:solidFill>
                <a:latin typeface="Montserrat Light" panose="00000400000000000000" pitchFamily="2" charset="-70"/>
                <a:cs typeface="Calibri" panose="020F0502020204030204" pitchFamily="34" charset="0"/>
              </a:rPr>
              <a:t>The Quality Assessment Council of the Estonian Higher Education Quality Agency decided to accredit Tallinn Health Care College for </a:t>
            </a:r>
            <a:r>
              <a:rPr lang="et-EE" sz="1400" b="1" dirty="0">
                <a:solidFill>
                  <a:schemeClr val="bg1">
                    <a:lumMod val="50000"/>
                  </a:schemeClr>
                </a:solidFill>
                <a:latin typeface="Montserrat Light" panose="00000400000000000000" pitchFamily="2" charset="-70"/>
                <a:cs typeface="Calibri" panose="020F0502020204030204" pitchFamily="34" charset="0"/>
              </a:rPr>
              <a:t>7</a:t>
            </a:r>
            <a:r>
              <a:rPr lang="en-US" sz="1400" b="1" dirty="0">
                <a:solidFill>
                  <a:schemeClr val="bg1">
                    <a:lumMod val="50000"/>
                  </a:schemeClr>
                </a:solidFill>
                <a:latin typeface="Montserrat Light" panose="00000400000000000000" pitchFamily="2" charset="-70"/>
                <a:cs typeface="Calibri" panose="020F0502020204030204" pitchFamily="34" charset="0"/>
              </a:rPr>
              <a:t> years</a:t>
            </a:r>
            <a:r>
              <a:rPr lang="en-US" sz="1400" dirty="0">
                <a:solidFill>
                  <a:schemeClr val="bg1">
                    <a:lumMod val="50000"/>
                  </a:schemeClr>
                </a:solidFill>
                <a:latin typeface="Montserrat Light" panose="00000400000000000000" pitchFamily="2" charset="-70"/>
                <a:cs typeface="Calibri" panose="020F0502020204030204" pitchFamily="34" charset="0"/>
              </a:rPr>
              <a:t>.</a:t>
            </a:r>
            <a:endParaRPr lang="et-EE" sz="1400" dirty="0">
              <a:solidFill>
                <a:schemeClr val="bg1">
                  <a:lumMod val="50000"/>
                </a:schemeClr>
              </a:solidFill>
              <a:latin typeface="Montserrat Light" panose="00000400000000000000" pitchFamily="2" charset="-70"/>
              <a:cs typeface="Calibri" panose="020F0502020204030204" pitchFamily="34" charset="0"/>
            </a:endParaRPr>
          </a:p>
          <a:p>
            <a:pPr>
              <a:buClr>
                <a:srgbClr val="FFC000"/>
              </a:buClr>
              <a:buSzPct val="150000"/>
              <a:tabLst>
                <a:tab pos="357188" algn="l"/>
              </a:tabLst>
            </a:pPr>
            <a:endParaRPr lang="et-EE" sz="1600" dirty="0">
              <a:solidFill>
                <a:schemeClr val="accent2"/>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1600" dirty="0">
                <a:solidFill>
                  <a:schemeClr val="accent2"/>
                </a:solidFill>
                <a:latin typeface="+mj-lt"/>
                <a:cs typeface="Calibri" panose="020F0502020204030204" pitchFamily="34" charset="0"/>
              </a:rPr>
              <a:t>2015 – Accreditation of Vocational Education</a:t>
            </a:r>
          </a:p>
          <a:p>
            <a:pPr>
              <a:buClr>
                <a:srgbClr val="FFC000"/>
              </a:buClr>
              <a:buSzPct val="150000"/>
              <a:tabLst>
                <a:tab pos="357188" algn="l"/>
              </a:tabLst>
            </a:pPr>
            <a:r>
              <a:rPr lang="et-EE" sz="1400" dirty="0" err="1">
                <a:solidFill>
                  <a:schemeClr val="bg1">
                    <a:lumMod val="50000"/>
                  </a:schemeClr>
                </a:solidFill>
                <a:latin typeface="Montserrat Light" panose="00000400000000000000" pitchFamily="2" charset="-70"/>
                <a:cs typeface="Calibri" panose="020F0502020204030204" pitchFamily="34" charset="0"/>
              </a:rPr>
              <a:t>The</a:t>
            </a:r>
            <a:r>
              <a:rPr lang="et-EE" sz="1400" dirty="0">
                <a:solidFill>
                  <a:schemeClr val="bg1">
                    <a:lumMod val="50000"/>
                  </a:schemeClr>
                </a:solidFill>
                <a:latin typeface="Montserrat Light" panose="00000400000000000000" pitchFamily="2" charset="-70"/>
                <a:cs typeface="Calibri" panose="020F0502020204030204" pitchFamily="34" charset="0"/>
              </a:rPr>
              <a:t> </a:t>
            </a:r>
            <a:r>
              <a:rPr lang="et-EE" sz="1400" dirty="0" err="1">
                <a:solidFill>
                  <a:schemeClr val="bg1">
                    <a:lumMod val="50000"/>
                  </a:schemeClr>
                </a:solidFill>
                <a:latin typeface="Montserrat Light" panose="00000400000000000000" pitchFamily="2" charset="-70"/>
                <a:cs typeface="Calibri" panose="020F0502020204030204" pitchFamily="34" charset="0"/>
              </a:rPr>
              <a:t>Quality</a:t>
            </a:r>
            <a:r>
              <a:rPr lang="et-EE" sz="1400" dirty="0">
                <a:solidFill>
                  <a:schemeClr val="bg1">
                    <a:lumMod val="50000"/>
                  </a:schemeClr>
                </a:solidFill>
                <a:latin typeface="Montserrat Light" panose="00000400000000000000" pitchFamily="2" charset="-70"/>
                <a:cs typeface="Calibri" panose="020F0502020204030204" pitchFamily="34" charset="0"/>
              </a:rPr>
              <a:t> </a:t>
            </a:r>
            <a:r>
              <a:rPr lang="et-EE" sz="1400" dirty="0" err="1">
                <a:solidFill>
                  <a:schemeClr val="bg1">
                    <a:lumMod val="50000"/>
                  </a:schemeClr>
                </a:solidFill>
                <a:latin typeface="Montserrat Light" panose="00000400000000000000" pitchFamily="2" charset="-70"/>
                <a:cs typeface="Calibri" panose="020F0502020204030204" pitchFamily="34" charset="0"/>
              </a:rPr>
              <a:t>Assessment</a:t>
            </a:r>
            <a:r>
              <a:rPr lang="et-EE" sz="1400" dirty="0">
                <a:solidFill>
                  <a:schemeClr val="bg1">
                    <a:lumMod val="50000"/>
                  </a:schemeClr>
                </a:solidFill>
                <a:latin typeface="Montserrat Light" panose="00000400000000000000" pitchFamily="2" charset="-70"/>
                <a:cs typeface="Calibri" panose="020F0502020204030204" pitchFamily="34" charset="0"/>
              </a:rPr>
              <a:t> </a:t>
            </a:r>
            <a:r>
              <a:rPr lang="et-EE" sz="1400" dirty="0" err="1">
                <a:solidFill>
                  <a:schemeClr val="bg1">
                    <a:lumMod val="50000"/>
                  </a:schemeClr>
                </a:solidFill>
                <a:latin typeface="Montserrat Light" panose="00000400000000000000" pitchFamily="2" charset="-70"/>
                <a:cs typeface="Calibri" panose="020F0502020204030204" pitchFamily="34" charset="0"/>
              </a:rPr>
              <a:t>Council</a:t>
            </a:r>
            <a:r>
              <a:rPr lang="et-EE" sz="1400" dirty="0">
                <a:solidFill>
                  <a:schemeClr val="bg1">
                    <a:lumMod val="50000"/>
                  </a:schemeClr>
                </a:solidFill>
                <a:latin typeface="Montserrat Light" panose="00000400000000000000" pitchFamily="2" charset="-70"/>
                <a:cs typeface="Calibri" panose="020F0502020204030204" pitchFamily="34" charset="0"/>
              </a:rPr>
              <a:t> </a:t>
            </a:r>
            <a:r>
              <a:rPr lang="et-EE" sz="1400" dirty="0" err="1">
                <a:solidFill>
                  <a:schemeClr val="bg1">
                    <a:lumMod val="50000"/>
                  </a:schemeClr>
                </a:solidFill>
                <a:latin typeface="Montserrat Light" panose="00000400000000000000" pitchFamily="2" charset="-70"/>
                <a:cs typeface="Calibri" panose="020F0502020204030204" pitchFamily="34" charset="0"/>
              </a:rPr>
              <a:t>of</a:t>
            </a:r>
            <a:r>
              <a:rPr lang="et-EE" sz="1400" dirty="0">
                <a:solidFill>
                  <a:schemeClr val="bg1">
                    <a:lumMod val="50000"/>
                  </a:schemeClr>
                </a:solidFill>
                <a:latin typeface="Montserrat Light" panose="00000400000000000000" pitchFamily="2" charset="-70"/>
                <a:cs typeface="Calibri" panose="020F0502020204030204" pitchFamily="34" charset="0"/>
              </a:rPr>
              <a:t> </a:t>
            </a:r>
            <a:r>
              <a:rPr lang="et-EE" sz="1400" dirty="0" err="1">
                <a:solidFill>
                  <a:schemeClr val="bg1">
                    <a:lumMod val="50000"/>
                  </a:schemeClr>
                </a:solidFill>
                <a:latin typeface="Montserrat Light" panose="00000400000000000000" pitchFamily="2" charset="-70"/>
                <a:cs typeface="Calibri" panose="020F0502020204030204" pitchFamily="34" charset="0"/>
              </a:rPr>
              <a:t>the</a:t>
            </a:r>
            <a:r>
              <a:rPr lang="et-EE" sz="1400" dirty="0">
                <a:solidFill>
                  <a:schemeClr val="bg1">
                    <a:lumMod val="50000"/>
                  </a:schemeClr>
                </a:solidFill>
                <a:latin typeface="Montserrat Light" panose="00000400000000000000" pitchFamily="2" charset="-70"/>
                <a:cs typeface="Calibri" panose="020F0502020204030204" pitchFamily="34" charset="0"/>
              </a:rPr>
              <a:t> </a:t>
            </a:r>
            <a:r>
              <a:rPr lang="et-EE" sz="1400" dirty="0" err="1">
                <a:solidFill>
                  <a:schemeClr val="bg1">
                    <a:lumMod val="50000"/>
                  </a:schemeClr>
                </a:solidFill>
                <a:latin typeface="Montserrat Light" panose="00000400000000000000" pitchFamily="2" charset="-70"/>
                <a:cs typeface="Calibri" panose="020F0502020204030204" pitchFamily="34" charset="0"/>
              </a:rPr>
              <a:t>Estonian</a:t>
            </a:r>
            <a:r>
              <a:rPr lang="et-EE" sz="1400" dirty="0">
                <a:solidFill>
                  <a:schemeClr val="bg1">
                    <a:lumMod val="50000"/>
                  </a:schemeClr>
                </a:solidFill>
                <a:latin typeface="Montserrat Light" panose="00000400000000000000" pitchFamily="2" charset="-70"/>
                <a:cs typeface="Calibri" panose="020F0502020204030204" pitchFamily="34" charset="0"/>
              </a:rPr>
              <a:t> </a:t>
            </a:r>
            <a:r>
              <a:rPr lang="et-EE" sz="1400" dirty="0" err="1">
                <a:solidFill>
                  <a:schemeClr val="bg1">
                    <a:lumMod val="50000"/>
                  </a:schemeClr>
                </a:solidFill>
                <a:latin typeface="Montserrat Light" panose="00000400000000000000" pitchFamily="2" charset="-70"/>
                <a:cs typeface="Calibri" panose="020F0502020204030204" pitchFamily="34" charset="0"/>
              </a:rPr>
              <a:t>Higher</a:t>
            </a:r>
            <a:r>
              <a:rPr lang="et-EE" sz="1400" dirty="0">
                <a:solidFill>
                  <a:schemeClr val="bg1">
                    <a:lumMod val="50000"/>
                  </a:schemeClr>
                </a:solidFill>
                <a:latin typeface="Montserrat Light" panose="00000400000000000000" pitchFamily="2" charset="-70"/>
                <a:cs typeface="Calibri" panose="020F0502020204030204" pitchFamily="34" charset="0"/>
              </a:rPr>
              <a:t> and </a:t>
            </a:r>
            <a:r>
              <a:rPr lang="et-EE" sz="1400" dirty="0" err="1">
                <a:solidFill>
                  <a:schemeClr val="bg1">
                    <a:lumMod val="50000"/>
                  </a:schemeClr>
                </a:solidFill>
                <a:latin typeface="Montserrat Light" panose="00000400000000000000" pitchFamily="2" charset="-70"/>
                <a:cs typeface="Calibri" panose="020F0502020204030204" pitchFamily="34" charset="0"/>
              </a:rPr>
              <a:t>Vocational</a:t>
            </a:r>
            <a:r>
              <a:rPr lang="et-EE" sz="1400" dirty="0">
                <a:solidFill>
                  <a:schemeClr val="bg1">
                    <a:lumMod val="50000"/>
                  </a:schemeClr>
                </a:solidFill>
                <a:latin typeface="Montserrat Light" panose="00000400000000000000" pitchFamily="2" charset="-70"/>
                <a:cs typeface="Calibri" panose="020F0502020204030204" pitchFamily="34" charset="0"/>
              </a:rPr>
              <a:t> </a:t>
            </a:r>
            <a:r>
              <a:rPr lang="et-EE" sz="1400" dirty="0" err="1">
                <a:solidFill>
                  <a:schemeClr val="bg1">
                    <a:lumMod val="50000"/>
                  </a:schemeClr>
                </a:solidFill>
                <a:latin typeface="Montserrat Light" panose="00000400000000000000" pitchFamily="2" charset="-70"/>
                <a:cs typeface="Calibri" panose="020F0502020204030204" pitchFamily="34" charset="0"/>
              </a:rPr>
              <a:t>Education</a:t>
            </a:r>
            <a:r>
              <a:rPr lang="et-EE" sz="1400" dirty="0">
                <a:solidFill>
                  <a:schemeClr val="bg1">
                    <a:lumMod val="50000"/>
                  </a:schemeClr>
                </a:solidFill>
                <a:latin typeface="Montserrat Light" panose="00000400000000000000" pitchFamily="2" charset="-70"/>
                <a:cs typeface="Calibri" panose="020F0502020204030204" pitchFamily="34" charset="0"/>
              </a:rPr>
              <a:t> </a:t>
            </a:r>
            <a:r>
              <a:rPr lang="et-EE" sz="1400" dirty="0" err="1">
                <a:solidFill>
                  <a:schemeClr val="bg1">
                    <a:lumMod val="50000"/>
                  </a:schemeClr>
                </a:solidFill>
                <a:latin typeface="Montserrat Light" panose="00000400000000000000" pitchFamily="2" charset="-70"/>
                <a:cs typeface="Calibri" panose="020F0502020204030204" pitchFamily="34" charset="0"/>
              </a:rPr>
              <a:t>Quality</a:t>
            </a:r>
            <a:r>
              <a:rPr lang="et-EE" sz="1400" dirty="0">
                <a:solidFill>
                  <a:schemeClr val="bg1">
                    <a:lumMod val="50000"/>
                  </a:schemeClr>
                </a:solidFill>
                <a:latin typeface="Montserrat Light" panose="00000400000000000000" pitchFamily="2" charset="-70"/>
                <a:cs typeface="Calibri" panose="020F0502020204030204" pitchFamily="34" charset="0"/>
              </a:rPr>
              <a:t> </a:t>
            </a:r>
            <a:r>
              <a:rPr lang="et-EE" sz="1400" dirty="0" err="1">
                <a:solidFill>
                  <a:schemeClr val="bg1">
                    <a:lumMod val="50000"/>
                  </a:schemeClr>
                </a:solidFill>
                <a:latin typeface="Montserrat Light" panose="00000400000000000000" pitchFamily="2" charset="-70"/>
                <a:cs typeface="Calibri" panose="020F0502020204030204" pitchFamily="34" charset="0"/>
              </a:rPr>
              <a:t>Agency</a:t>
            </a:r>
            <a:r>
              <a:rPr lang="et-EE" sz="1400" dirty="0">
                <a:solidFill>
                  <a:schemeClr val="bg1">
                    <a:lumMod val="50000"/>
                  </a:schemeClr>
                </a:solidFill>
                <a:latin typeface="Montserrat Light" panose="00000400000000000000" pitchFamily="2" charset="-70"/>
                <a:cs typeface="Calibri" panose="020F0502020204030204" pitchFamily="34" charset="0"/>
              </a:rPr>
              <a:t> </a:t>
            </a:r>
            <a:r>
              <a:rPr lang="et-EE" sz="1400" dirty="0" err="1">
                <a:solidFill>
                  <a:schemeClr val="bg1">
                    <a:lumMod val="50000"/>
                  </a:schemeClr>
                </a:solidFill>
                <a:latin typeface="Montserrat Light" panose="00000400000000000000" pitchFamily="2" charset="-70"/>
                <a:cs typeface="Calibri" panose="020F0502020204030204" pitchFamily="34" charset="0"/>
              </a:rPr>
              <a:t>decided</a:t>
            </a:r>
            <a:r>
              <a:rPr lang="et-EE" sz="1400" dirty="0">
                <a:solidFill>
                  <a:schemeClr val="bg1">
                    <a:lumMod val="50000"/>
                  </a:schemeClr>
                </a:solidFill>
                <a:latin typeface="Montserrat Light" panose="00000400000000000000" pitchFamily="2" charset="-70"/>
                <a:cs typeface="Calibri" panose="020F0502020204030204" pitchFamily="34" charset="0"/>
              </a:rPr>
              <a:t> </a:t>
            </a:r>
            <a:r>
              <a:rPr lang="et-EE" sz="1400" dirty="0" err="1">
                <a:solidFill>
                  <a:schemeClr val="bg1">
                    <a:lumMod val="50000"/>
                  </a:schemeClr>
                </a:solidFill>
                <a:latin typeface="Montserrat Light" panose="00000400000000000000" pitchFamily="2" charset="-70"/>
                <a:cs typeface="Calibri" panose="020F0502020204030204" pitchFamily="34" charset="0"/>
              </a:rPr>
              <a:t>to</a:t>
            </a:r>
            <a:r>
              <a:rPr lang="et-EE" sz="1400" dirty="0">
                <a:solidFill>
                  <a:schemeClr val="bg1">
                    <a:lumMod val="50000"/>
                  </a:schemeClr>
                </a:solidFill>
                <a:latin typeface="Montserrat Light" panose="00000400000000000000" pitchFamily="2" charset="-70"/>
                <a:cs typeface="Calibri" panose="020F0502020204030204" pitchFamily="34" charset="0"/>
              </a:rPr>
              <a:t> </a:t>
            </a:r>
            <a:r>
              <a:rPr lang="en-US" sz="1400" dirty="0">
                <a:solidFill>
                  <a:schemeClr val="bg1">
                    <a:lumMod val="50000"/>
                  </a:schemeClr>
                </a:solidFill>
                <a:latin typeface="Montserrat Light" panose="00000400000000000000" pitchFamily="2" charset="-70"/>
              </a:rPr>
              <a:t>accredit Tallinn Health Care College health and social services curriculum for </a:t>
            </a:r>
            <a:r>
              <a:rPr lang="en-US" sz="1400" b="1" dirty="0">
                <a:solidFill>
                  <a:schemeClr val="bg1">
                    <a:lumMod val="50000"/>
                  </a:schemeClr>
                </a:solidFill>
                <a:latin typeface="Montserrat Light" panose="00000400000000000000" pitchFamily="2" charset="-70"/>
              </a:rPr>
              <a:t>6 years</a:t>
            </a:r>
            <a:r>
              <a:rPr lang="et-EE" sz="1400" dirty="0">
                <a:solidFill>
                  <a:schemeClr val="bg1">
                    <a:lumMod val="50000"/>
                  </a:schemeClr>
                </a:solidFill>
                <a:latin typeface="Montserrat Light" panose="00000400000000000000" pitchFamily="2" charset="-70"/>
              </a:rPr>
              <a:t>.</a:t>
            </a:r>
            <a:endParaRPr lang="et-EE" sz="1400" dirty="0">
              <a:solidFill>
                <a:schemeClr val="bg1">
                  <a:lumMod val="50000"/>
                </a:schemeClr>
              </a:solidFill>
              <a:latin typeface="Montserrat Light" panose="00000400000000000000" pitchFamily="2" charset="-70"/>
              <a:cs typeface="Calibri" panose="020F0502020204030204" pitchFamily="34" charset="0"/>
            </a:endParaRPr>
          </a:p>
          <a:p>
            <a:pPr>
              <a:buClr>
                <a:srgbClr val="FFC000"/>
              </a:buClr>
              <a:buSzPct val="150000"/>
              <a:tabLst>
                <a:tab pos="357188" algn="l"/>
              </a:tabLst>
            </a:pPr>
            <a:endParaRPr lang="et-EE" sz="1600" dirty="0">
              <a:solidFill>
                <a:schemeClr val="accent2"/>
              </a:solidFill>
              <a:latin typeface="Montserrat Light" panose="00000400000000000000" pitchFamily="2" charset="-70"/>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r>
              <a:rPr lang="en-US" sz="1600" dirty="0">
                <a:solidFill>
                  <a:schemeClr val="accent2"/>
                </a:solidFill>
                <a:latin typeface="+mj-lt"/>
                <a:cs typeface="Calibri" panose="020F0502020204030204" pitchFamily="34" charset="0"/>
              </a:rPr>
              <a:t>2016 – Quality </a:t>
            </a:r>
            <a:r>
              <a:rPr lang="en-US" sz="1600" dirty="0" err="1">
                <a:solidFill>
                  <a:schemeClr val="accent2"/>
                </a:solidFill>
                <a:latin typeface="+mj-lt"/>
                <a:cs typeface="Calibri" panose="020F0502020204030204" pitchFamily="34" charset="0"/>
              </a:rPr>
              <a:t>Assesment</a:t>
            </a:r>
            <a:endParaRPr lang="en-US" sz="1600" dirty="0">
              <a:solidFill>
                <a:schemeClr val="accent2"/>
              </a:solidFill>
              <a:latin typeface="+mj-lt"/>
              <a:cs typeface="Calibri" panose="020F0502020204030204" pitchFamily="34" charset="0"/>
            </a:endParaRPr>
          </a:p>
          <a:p>
            <a:pPr>
              <a:buClr>
                <a:srgbClr val="FFC000"/>
              </a:buClr>
              <a:buSzPct val="150000"/>
              <a:tabLst>
                <a:tab pos="357188" algn="l"/>
              </a:tabLst>
            </a:pPr>
            <a:r>
              <a:rPr lang="en-US" sz="1400" dirty="0">
                <a:solidFill>
                  <a:schemeClr val="bg1">
                    <a:lumMod val="50000"/>
                  </a:schemeClr>
                </a:solidFill>
                <a:latin typeface="Montserrat Light" panose="00000400000000000000" pitchFamily="2" charset="-70"/>
                <a:cs typeface="Calibri" panose="020F0502020204030204" pitchFamily="34" charset="0"/>
              </a:rPr>
              <a:t>The Quality Assessment Council for Higher Education of the Estonian Quality Agency for Higher Education and VET decided to approve the report by the Assessment Committee and to conduct the next quality assessment of the Medicine study </a:t>
            </a:r>
            <a:r>
              <a:rPr lang="en-US" sz="1400" dirty="0" err="1">
                <a:solidFill>
                  <a:schemeClr val="bg1">
                    <a:lumMod val="50000"/>
                  </a:schemeClr>
                </a:solidFill>
                <a:latin typeface="Montserrat Light" panose="00000400000000000000" pitchFamily="2" charset="-70"/>
                <a:cs typeface="Calibri" panose="020F0502020204030204" pitchFamily="34" charset="0"/>
              </a:rPr>
              <a:t>programme</a:t>
            </a:r>
            <a:r>
              <a:rPr lang="en-US" sz="1400" dirty="0">
                <a:solidFill>
                  <a:schemeClr val="bg1">
                    <a:lumMod val="50000"/>
                  </a:schemeClr>
                </a:solidFill>
                <a:latin typeface="Montserrat Light" panose="00000400000000000000" pitchFamily="2" charset="-70"/>
                <a:cs typeface="Calibri" panose="020F0502020204030204" pitchFamily="34" charset="0"/>
              </a:rPr>
              <a:t> group in the first cycle of higher education in </a:t>
            </a:r>
            <a:r>
              <a:rPr lang="et-EE" sz="1400" b="1" dirty="0">
                <a:solidFill>
                  <a:schemeClr val="bg1">
                    <a:lumMod val="50000"/>
                  </a:schemeClr>
                </a:solidFill>
                <a:latin typeface="Montserrat Light" panose="00000400000000000000" pitchFamily="2" charset="-70"/>
                <a:cs typeface="Calibri" panose="020F0502020204030204" pitchFamily="34" charset="0"/>
              </a:rPr>
              <a:t>7</a:t>
            </a:r>
            <a:r>
              <a:rPr lang="en-US" sz="1400" b="1" dirty="0">
                <a:solidFill>
                  <a:schemeClr val="bg1">
                    <a:lumMod val="50000"/>
                  </a:schemeClr>
                </a:solidFill>
                <a:latin typeface="Montserrat Light" panose="00000400000000000000" pitchFamily="2" charset="-70"/>
                <a:cs typeface="Calibri" panose="020F0502020204030204" pitchFamily="34" charset="0"/>
              </a:rPr>
              <a:t> years</a:t>
            </a:r>
            <a:r>
              <a:rPr lang="en-US" sz="1400" dirty="0">
                <a:solidFill>
                  <a:schemeClr val="bg1">
                    <a:lumMod val="50000"/>
                  </a:schemeClr>
                </a:solidFill>
                <a:latin typeface="Montserrat Light" panose="00000400000000000000" pitchFamily="2" charset="-70"/>
                <a:cs typeface="Calibri" panose="020F0502020204030204" pitchFamily="34" charset="0"/>
              </a:rPr>
              <a:t>, and of the Health Care study </a:t>
            </a:r>
            <a:r>
              <a:rPr lang="en-US" sz="1400" dirty="0" err="1">
                <a:solidFill>
                  <a:schemeClr val="bg1">
                    <a:lumMod val="50000"/>
                  </a:schemeClr>
                </a:solidFill>
                <a:latin typeface="Montserrat Light" panose="00000400000000000000" pitchFamily="2" charset="-70"/>
                <a:cs typeface="Calibri" panose="020F0502020204030204" pitchFamily="34" charset="0"/>
              </a:rPr>
              <a:t>programme</a:t>
            </a:r>
            <a:r>
              <a:rPr lang="en-US" sz="1400" dirty="0">
                <a:solidFill>
                  <a:schemeClr val="bg1">
                    <a:lumMod val="50000"/>
                  </a:schemeClr>
                </a:solidFill>
                <a:latin typeface="Montserrat Light" panose="00000400000000000000" pitchFamily="2" charset="-70"/>
                <a:cs typeface="Calibri" panose="020F0502020204030204" pitchFamily="34" charset="0"/>
              </a:rPr>
              <a:t> group in the first cycle of higher education at Tallinn Health Care College in </a:t>
            </a:r>
            <a:r>
              <a:rPr lang="et-EE" sz="1400" b="1" dirty="0">
                <a:solidFill>
                  <a:schemeClr val="bg1">
                    <a:lumMod val="50000"/>
                  </a:schemeClr>
                </a:solidFill>
                <a:latin typeface="Montserrat Light" panose="00000400000000000000" pitchFamily="2" charset="-70"/>
                <a:cs typeface="Calibri" panose="020F0502020204030204" pitchFamily="34" charset="0"/>
              </a:rPr>
              <a:t>7</a:t>
            </a:r>
            <a:r>
              <a:rPr lang="en-US" sz="1400" b="1" dirty="0">
                <a:solidFill>
                  <a:schemeClr val="bg1">
                    <a:lumMod val="50000"/>
                  </a:schemeClr>
                </a:solidFill>
                <a:latin typeface="Montserrat Light" panose="00000400000000000000" pitchFamily="2" charset="-70"/>
                <a:cs typeface="Calibri" panose="020F0502020204030204" pitchFamily="34" charset="0"/>
              </a:rPr>
              <a:t> years</a:t>
            </a:r>
            <a:r>
              <a:rPr lang="en-US" sz="1400" dirty="0">
                <a:solidFill>
                  <a:schemeClr val="bg1">
                    <a:lumMod val="50000"/>
                  </a:schemeClr>
                </a:solidFill>
                <a:latin typeface="Montserrat Light" panose="00000400000000000000" pitchFamily="2" charset="-70"/>
                <a:cs typeface="Calibri" panose="020F0502020204030204" pitchFamily="34" charset="0"/>
              </a:rPr>
              <a:t>, with a secondary condition</a:t>
            </a:r>
            <a:r>
              <a:rPr lang="et-EE" sz="1400" dirty="0">
                <a:solidFill>
                  <a:schemeClr val="bg1">
                    <a:lumMod val="50000"/>
                  </a:schemeClr>
                </a:solidFill>
                <a:latin typeface="Montserrat Light" panose="00000400000000000000" pitchFamily="2" charset="-70"/>
                <a:cs typeface="Calibri" panose="020F0502020204030204" pitchFamily="34" charset="0"/>
              </a:rPr>
              <a:t>.</a:t>
            </a:r>
            <a:endParaRPr lang="et-EE" sz="1600" dirty="0">
              <a:solidFill>
                <a:schemeClr val="accent2"/>
              </a:solidFill>
              <a:latin typeface="+mj-lt"/>
              <a:cs typeface="Calibri" panose="020F0502020204030204" pitchFamily="34" charset="0"/>
            </a:endParaRPr>
          </a:p>
          <a:p>
            <a:pPr marL="357188" indent="-357188">
              <a:buClr>
                <a:srgbClr val="FFC000"/>
              </a:buClr>
              <a:buSzPct val="150000"/>
              <a:buFont typeface="Wingdings" panose="05000000000000000000" pitchFamily="2" charset="2"/>
              <a:buChar char="§"/>
              <a:tabLst>
                <a:tab pos="357188" algn="l"/>
              </a:tabLst>
            </a:pPr>
            <a:endParaRPr lang="en-US" sz="1600" dirty="0">
              <a:solidFill>
                <a:schemeClr val="accent2"/>
              </a:solidFill>
              <a:latin typeface="+mj-lt"/>
              <a:cs typeface="Calibri" panose="020F0502020204030204" pitchFamily="34" charset="0"/>
            </a:endParaRPr>
          </a:p>
        </p:txBody>
      </p:sp>
      <p:pic>
        <p:nvPicPr>
          <p:cNvPr id="11" name="Picture 3">
            <a:extLst>
              <a:ext uri="{FF2B5EF4-FFF2-40B4-BE49-F238E27FC236}">
                <a16:creationId xmlns:a16="http://schemas.microsoft.com/office/drawing/2014/main" id="{BAB64D6A-5D19-C943-B592-CA6FBCF70C1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37938" y="-8879"/>
            <a:ext cx="4662907" cy="6866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Kohandatud 2">
      <a:dk1>
        <a:sysClr val="windowText" lastClr="000000"/>
      </a:dk1>
      <a:lt1>
        <a:sysClr val="window" lastClr="FFFFFF"/>
      </a:lt1>
      <a:dk2>
        <a:srgbClr val="335B74"/>
      </a:dk2>
      <a:lt2>
        <a:srgbClr val="F3F6F7"/>
      </a:lt2>
      <a:accent1>
        <a:srgbClr val="1CADE4"/>
      </a:accent1>
      <a:accent2>
        <a:srgbClr val="2683C6"/>
      </a:accent2>
      <a:accent3>
        <a:srgbClr val="27CED7"/>
      </a:accent3>
      <a:accent4>
        <a:srgbClr val="42BA97"/>
      </a:accent4>
      <a:accent5>
        <a:srgbClr val="3E8853"/>
      </a:accent5>
      <a:accent6>
        <a:srgbClr val="62A39F"/>
      </a:accent6>
      <a:hlink>
        <a:srgbClr val="2683C6"/>
      </a:hlink>
      <a:folHlink>
        <a:srgbClr val="2683C6"/>
      </a:folHlink>
    </a:clrScheme>
    <a:fontScheme name="Custom 8">
      <a:majorFont>
        <a:latin typeface="Montserrat Black"/>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5083</TotalTime>
  <Words>879</Words>
  <Application>Microsoft Office PowerPoint</Application>
  <PresentationFormat>Widescreen</PresentationFormat>
  <Paragraphs>241</Paragraphs>
  <Slides>29</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Montserrat Light</vt:lpstr>
      <vt:lpstr>Wingdings</vt:lpstr>
      <vt:lpstr>Calibri</vt:lpstr>
      <vt:lpstr>Montserrat</vt:lpstr>
      <vt:lpstr>Montserrat Black</vt:lpstr>
      <vt:lpstr>Raleway</vt:lpstr>
      <vt:lpstr>Montserrat Medium</vt:lpstr>
      <vt:lpstr>Work Sans</vt:lpstr>
      <vt:lpstr>Arial</vt:lpstr>
      <vt:lpstr>Office Theme</vt:lpstr>
      <vt:lpstr>Custom Design</vt:lpstr>
      <vt:lpstr>PowerPoint Presentation</vt:lpstr>
      <vt:lpstr>PowerPoint Presentation</vt:lpstr>
      <vt:lpstr>Contents</vt:lpstr>
      <vt:lpstr>Tallinn Health Care College</vt:lpstr>
      <vt:lpstr>Mission and Vision</vt:lpstr>
      <vt:lpstr>Structure</vt:lpstr>
      <vt:lpstr>PowerPoint Presentation</vt:lpstr>
      <vt:lpstr>Important Dates</vt:lpstr>
      <vt:lpstr>Accreditations and External Evaluations</vt:lpstr>
      <vt:lpstr>Master’s, Programmes of Higher Education</vt:lpstr>
      <vt:lpstr>Programmes of Vocational Education</vt:lpstr>
      <vt:lpstr>Structural Unit in Kohtla-Järve</vt:lpstr>
      <vt:lpstr>Pärnu Hospital</vt:lpstr>
      <vt:lpstr>Practical Training</vt:lpstr>
      <vt:lpstr>Simulation Center</vt:lpstr>
      <vt:lpstr>Ambulance Car Simulator</vt:lpstr>
      <vt:lpstr>Optometry Laboratories</vt:lpstr>
      <vt:lpstr>Dental Technocology Laboratories</vt:lpstr>
      <vt:lpstr>Pharmacy Laboratories</vt:lpstr>
      <vt:lpstr>Occupational Therapy Learning Apartment</vt:lpstr>
      <vt:lpstr>Ergonomic Classroom</vt:lpstr>
      <vt:lpstr>Assembly Hall</vt:lpstr>
      <vt:lpstr>International Cooperation</vt:lpstr>
      <vt:lpstr>Incoming: students and staff mobility</vt:lpstr>
      <vt:lpstr>Outgoing: students and staff mobility</vt:lpstr>
      <vt:lpstr>Student Council</vt:lpstr>
      <vt:lpstr>Student Hostel</vt:lpstr>
      <vt:lpstr>Library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Admin</dc:creator>
  <cp:keywords/>
  <dc:description/>
  <cp:lastModifiedBy>Marit Talunik</cp:lastModifiedBy>
  <cp:revision>398</cp:revision>
  <cp:lastPrinted>2018-04-02T09:24:31Z</cp:lastPrinted>
  <dcterms:created xsi:type="dcterms:W3CDTF">2017-10-23T03:40:46Z</dcterms:created>
  <dcterms:modified xsi:type="dcterms:W3CDTF">2019-10-01T06:00:40Z</dcterms:modified>
  <cp:category/>
</cp:coreProperties>
</file>